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handoutMasterIdLst>
    <p:handoutMasterId r:id="rId48"/>
  </p:handoutMasterIdLst>
  <p:sldIdLst>
    <p:sldId id="257" r:id="rId2"/>
    <p:sldId id="395" r:id="rId3"/>
    <p:sldId id="396" r:id="rId4"/>
    <p:sldId id="279" r:id="rId5"/>
    <p:sldId id="280" r:id="rId6"/>
    <p:sldId id="286" r:id="rId7"/>
    <p:sldId id="283" r:id="rId8"/>
    <p:sldId id="379" r:id="rId9"/>
    <p:sldId id="282" r:id="rId10"/>
    <p:sldId id="281" r:id="rId11"/>
    <p:sldId id="380" r:id="rId12"/>
    <p:sldId id="381" r:id="rId13"/>
    <p:sldId id="382" r:id="rId14"/>
    <p:sldId id="383" r:id="rId15"/>
    <p:sldId id="384" r:id="rId16"/>
    <p:sldId id="385" r:id="rId17"/>
    <p:sldId id="386" r:id="rId18"/>
    <p:sldId id="293" r:id="rId19"/>
    <p:sldId id="294" r:id="rId20"/>
    <p:sldId id="295" r:id="rId21"/>
    <p:sldId id="296" r:id="rId22"/>
    <p:sldId id="273" r:id="rId23"/>
    <p:sldId id="375" r:id="rId24"/>
    <p:sldId id="259" r:id="rId25"/>
    <p:sldId id="261" r:id="rId26"/>
    <p:sldId id="394" r:id="rId27"/>
    <p:sldId id="278" r:id="rId28"/>
    <p:sldId id="300" r:id="rId29"/>
    <p:sldId id="301" r:id="rId30"/>
    <p:sldId id="302" r:id="rId31"/>
    <p:sldId id="303" r:id="rId32"/>
    <p:sldId id="305" r:id="rId33"/>
    <p:sldId id="304" r:id="rId34"/>
    <p:sldId id="306" r:id="rId35"/>
    <p:sldId id="307" r:id="rId36"/>
    <p:sldId id="308" r:id="rId37"/>
    <p:sldId id="317" r:id="rId38"/>
    <p:sldId id="318" r:id="rId39"/>
    <p:sldId id="388" r:id="rId40"/>
    <p:sldId id="313" r:id="rId41"/>
    <p:sldId id="314" r:id="rId42"/>
    <p:sldId id="315" r:id="rId43"/>
    <p:sldId id="316" r:id="rId44"/>
    <p:sldId id="277" r:id="rId45"/>
    <p:sldId id="397" r:id="rId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A778"/>
    <a:srgbClr val="24AB6E"/>
    <a:srgbClr val="27343F"/>
    <a:srgbClr val="2FAB93"/>
    <a:srgbClr val="2C3D4D"/>
    <a:srgbClr val="5AA6DC"/>
    <a:srgbClr val="67BFFF"/>
    <a:srgbClr val="7FB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77"/>
    <p:restoredTop sz="94682"/>
  </p:normalViewPr>
  <p:slideViewPr>
    <p:cSldViewPr snapToGrid="0" snapToObjects="1">
      <p:cViewPr varScale="1">
        <p:scale>
          <a:sx n="107" d="100"/>
          <a:sy n="107" d="100"/>
        </p:scale>
        <p:origin x="99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6434"/>
          </a:xfrm>
          <a:prstGeom prst="rect">
            <a:avLst/>
          </a:prstGeom>
        </p:spPr>
        <p:txBody>
          <a:bodyPr vert="horz" lIns="92446" tIns="46223" rIns="92446" bIns="46223" rtlCol="0"/>
          <a:lstStyle>
            <a:lvl1pPr algn="r">
              <a:defRPr sz="1200"/>
            </a:lvl1pPr>
          </a:lstStyle>
          <a:p>
            <a:fld id="{27A76AF5-5DE2-4591-A1E3-63BAA395AD83}" type="datetimeFigureOut">
              <a:rPr lang="en-US" smtClean="0"/>
              <a:t>10/25/2021</a:t>
            </a:fld>
            <a:endParaRPr lang="en-US" dirty="0"/>
          </a:p>
        </p:txBody>
      </p:sp>
      <p:sp>
        <p:nvSpPr>
          <p:cNvPr id="4" name="Footer Placeholder 3"/>
          <p:cNvSpPr>
            <a:spLocks noGrp="1"/>
          </p:cNvSpPr>
          <p:nvPr>
            <p:ph type="ftr" sz="quarter" idx="2"/>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8"/>
            <a:ext cx="3037840" cy="466433"/>
          </a:xfrm>
          <a:prstGeom prst="rect">
            <a:avLst/>
          </a:prstGeom>
        </p:spPr>
        <p:txBody>
          <a:bodyPr vert="horz" lIns="92446" tIns="46223" rIns="92446" bIns="46223" rtlCol="0" anchor="b"/>
          <a:lstStyle>
            <a:lvl1pPr algn="r">
              <a:defRPr sz="1200"/>
            </a:lvl1pPr>
          </a:lstStyle>
          <a:p>
            <a:fld id="{12B8B6CF-E635-49A6-8FCD-C3CCAB705612}" type="slidenum">
              <a:rPr lang="en-US" smtClean="0"/>
              <a:t>‹#›</a:t>
            </a:fld>
            <a:endParaRPr lang="en-US" dirty="0"/>
          </a:p>
        </p:txBody>
      </p:sp>
    </p:spTree>
    <p:extLst>
      <p:ext uri="{BB962C8B-B14F-4D97-AF65-F5344CB8AC3E}">
        <p14:creationId xmlns:p14="http://schemas.microsoft.com/office/powerpoint/2010/main" val="518465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DB9F71B6-095E-ED46-AFEF-C120E02F4024}" type="datetimeFigureOut">
              <a:rPr lang="en-US" smtClean="0"/>
              <a:t>10/25/2021</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589E7C15-9A9C-1C4D-9FEE-B151E197E59F}" type="slidenum">
              <a:rPr lang="en-US" smtClean="0"/>
              <a:t>‹#›</a:t>
            </a:fld>
            <a:endParaRPr lang="en-US" dirty="0"/>
          </a:p>
        </p:txBody>
      </p:sp>
    </p:spTree>
    <p:extLst>
      <p:ext uri="{BB962C8B-B14F-4D97-AF65-F5344CB8AC3E}">
        <p14:creationId xmlns:p14="http://schemas.microsoft.com/office/powerpoint/2010/main" val="1819061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1A4489-9E89-9A42-8FB3-7A9FEAEB2C39}" type="datetimeFigureOut">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63B2-1E11-2F48-8FAB-450D5E49A161}"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A4489-9E89-9A42-8FB3-7A9FEAEB2C39}" type="datetimeFigureOut">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63B2-1E11-2F48-8FAB-450D5E49A161}"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A4489-9E89-9A42-8FB3-7A9FEAEB2C39}" type="datetimeFigureOut">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63B2-1E11-2F48-8FAB-450D5E49A161}"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A4489-9E89-9A42-8FB3-7A9FEAEB2C39}" type="datetimeFigureOut">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63B2-1E11-2F48-8FAB-450D5E49A161}"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1A4489-9E89-9A42-8FB3-7A9FEAEB2C39}" type="datetimeFigureOut">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63B2-1E11-2F48-8FAB-450D5E49A161}"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1A4489-9E89-9A42-8FB3-7A9FEAEB2C39}" type="datetimeFigureOut">
              <a:rPr lang="en-US" smtClean="0"/>
              <a:t>10/25/2021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63B2-1E11-2F48-8FAB-450D5E49A161}"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1A4489-9E89-9A42-8FB3-7A9FEAEB2C39}" type="datetimeFigureOut">
              <a:rPr lang="en-US" smtClean="0"/>
              <a:t>10/25/2021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5863B2-1E11-2F48-8FAB-450D5E49A161}"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1A4489-9E89-9A42-8FB3-7A9FEAEB2C39}" type="datetimeFigureOut">
              <a:rPr lang="en-US" smtClean="0"/>
              <a:t>10/25/2021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5863B2-1E11-2F48-8FAB-450D5E49A161}"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A4489-9E89-9A42-8FB3-7A9FEAEB2C39}" type="datetimeFigureOut">
              <a:rPr lang="en-US" smtClean="0"/>
              <a:t>10/25/2021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5863B2-1E11-2F48-8FAB-450D5E49A161}"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1A4489-9E89-9A42-8FB3-7A9FEAEB2C39}" type="datetimeFigureOut">
              <a:rPr lang="en-US" smtClean="0"/>
              <a:t>10/25/2021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63B2-1E11-2F48-8FAB-450D5E49A161}"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1A4489-9E89-9A42-8FB3-7A9FEAEB2C39}" type="datetimeFigureOut">
              <a:rPr lang="en-US" smtClean="0"/>
              <a:t>10/25/2021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63B2-1E11-2F48-8FAB-450D5E49A161}"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A4489-9E89-9A42-8FB3-7A9FEAEB2C39}" type="datetimeFigureOut">
              <a:rPr lang="en-US" smtClean="0"/>
              <a:t>10/25/2021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5863B2-1E11-2F48-8FAB-450D5E49A161}" type="slidenum">
              <a:rPr lang="en-US" smtClean="0"/>
              <a:t>‹#›</a:t>
            </a:fld>
            <a:endParaRPr lang="en-US" dirty="0"/>
          </a:p>
        </p:txBody>
      </p:sp>
    </p:spTree>
    <p:extLst>
      <p:ext uri="{BB962C8B-B14F-4D97-AF65-F5344CB8AC3E}">
        <p14:creationId xmlns:p14="http://schemas.microsoft.com/office/powerpoint/2010/main" val="1405501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mike@sdhda.org"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Chas@sdhda.org" TargetMode="External"/><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hyperlink" Target="mailto:scott@sdhda.org" TargetMode="External"/><Relationship Id="rId4" Type="http://schemas.openxmlformats.org/officeDocument/2006/relationships/hyperlink" Target="mailto:amy@sdhda.or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mike@sdhda.org"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079C94-6989-1F4B-9B12-8437DF554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7" y="0"/>
            <a:ext cx="9144000" cy="6858000"/>
          </a:xfrm>
          <a:prstGeom prst="rect">
            <a:avLst/>
          </a:prstGeom>
        </p:spPr>
      </p:pic>
      <p:pic>
        <p:nvPicPr>
          <p:cNvPr id="25" name="Picture 24">
            <a:extLst>
              <a:ext uri="{FF2B5EF4-FFF2-40B4-BE49-F238E27FC236}">
                <a16:creationId xmlns:a16="http://schemas.microsoft.com/office/drawing/2014/main" id="{21665A52-6C08-4925-8E40-4EAF7DC51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98" b="26131"/>
          <a:stretch/>
        </p:blipFill>
        <p:spPr>
          <a:xfrm>
            <a:off x="1679932" y="2569855"/>
            <a:ext cx="5945422" cy="1956898"/>
          </a:xfrm>
          <a:prstGeom prst="rect">
            <a:avLst/>
          </a:prstGeom>
        </p:spPr>
      </p:pic>
      <p:sp>
        <p:nvSpPr>
          <p:cNvPr id="16" name="TextBox 15">
            <a:extLst>
              <a:ext uri="{FF2B5EF4-FFF2-40B4-BE49-F238E27FC236}">
                <a16:creationId xmlns:a16="http://schemas.microsoft.com/office/drawing/2014/main" id="{E510E951-4BB9-4B0F-B299-295DBA98AF2E}"/>
              </a:ext>
            </a:extLst>
          </p:cNvPr>
          <p:cNvSpPr txBox="1"/>
          <p:nvPr/>
        </p:nvSpPr>
        <p:spPr>
          <a:xfrm>
            <a:off x="2424610" y="479010"/>
            <a:ext cx="6255025" cy="646331"/>
          </a:xfrm>
          <a:prstGeom prst="rect">
            <a:avLst/>
          </a:prstGeom>
          <a:noFill/>
        </p:spPr>
        <p:txBody>
          <a:bodyPr wrap="square" rtlCol="0">
            <a:spAutoFit/>
          </a:bodyPr>
          <a:lstStyle/>
          <a:p>
            <a:r>
              <a:rPr lang="en-US" sz="3600" dirty="0">
                <a:solidFill>
                  <a:schemeClr val="bg1"/>
                </a:solidFill>
              </a:rPr>
              <a:t>SDPA 2021 Annual Conference</a:t>
            </a:r>
          </a:p>
        </p:txBody>
      </p:sp>
    </p:spTree>
    <p:extLst>
      <p:ext uri="{BB962C8B-B14F-4D97-AF65-F5344CB8AC3E}">
        <p14:creationId xmlns:p14="http://schemas.microsoft.com/office/powerpoint/2010/main" val="1989490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108132" y="1855915"/>
            <a:ext cx="8158734" cy="4351338"/>
          </a:xfrm>
        </p:spPr>
        <p:txBody>
          <a:bodyPr>
            <a:normAutofit/>
          </a:bodyPr>
          <a:lstStyle/>
          <a:p>
            <a:pPr marL="0" indent="0">
              <a:spcBef>
                <a:spcPts val="500"/>
              </a:spcBef>
              <a:spcAft>
                <a:spcPts val="700"/>
              </a:spcAft>
              <a:buNone/>
            </a:pPr>
            <a:r>
              <a:rPr lang="en-US" sz="3200" dirty="0">
                <a:solidFill>
                  <a:srgbClr val="2C3D4D"/>
                </a:solidFill>
              </a:rPr>
              <a:t>Governor’s House Program</a:t>
            </a:r>
          </a:p>
          <a:p>
            <a:pPr marL="274320">
              <a:lnSpc>
                <a:spcPct val="0"/>
              </a:lnSpc>
              <a:spcBef>
                <a:spcPts val="500"/>
              </a:spcBef>
              <a:spcAft>
                <a:spcPts val="500"/>
              </a:spcAft>
            </a:pPr>
            <a:r>
              <a:rPr lang="en-US" dirty="0">
                <a:solidFill>
                  <a:srgbClr val="2C3D4D"/>
                </a:solidFill>
              </a:rPr>
              <a:t>Two-Bedroom Layout</a:t>
            </a:r>
          </a:p>
          <a:p>
            <a:pPr lvl="1">
              <a:lnSpc>
                <a:spcPct val="50000"/>
              </a:lnSpc>
              <a:spcAft>
                <a:spcPts val="500"/>
              </a:spcAft>
            </a:pPr>
            <a:r>
              <a:rPr lang="en-US" dirty="0">
                <a:solidFill>
                  <a:srgbClr val="2C3D4D"/>
                </a:solidFill>
              </a:rPr>
              <a:t>1008 Square Feet (24’ x 42’)</a:t>
            </a:r>
          </a:p>
        </p:txBody>
      </p:sp>
      <p:pic>
        <p:nvPicPr>
          <p:cNvPr id="9" name="Picture 8">
            <a:extLst>
              <a:ext uri="{FF2B5EF4-FFF2-40B4-BE49-F238E27FC236}">
                <a16:creationId xmlns:a16="http://schemas.microsoft.com/office/drawing/2014/main" id="{6E014271-2304-42FF-A5DC-E9B66BD5F12C}"/>
              </a:ext>
            </a:extLst>
          </p:cNvPr>
          <p:cNvPicPr>
            <a:picLocks noChangeAspect="1"/>
          </p:cNvPicPr>
          <p:nvPr/>
        </p:nvPicPr>
        <p:blipFill>
          <a:blip r:embed="rId3"/>
          <a:stretch>
            <a:fillRect/>
          </a:stretch>
        </p:blipFill>
        <p:spPr>
          <a:xfrm>
            <a:off x="104959" y="2957839"/>
            <a:ext cx="4467041" cy="3008442"/>
          </a:xfrm>
          <a:prstGeom prst="rect">
            <a:avLst/>
          </a:prstGeom>
        </p:spPr>
      </p:pic>
      <p:pic>
        <p:nvPicPr>
          <p:cNvPr id="13" name="Picture 12">
            <a:extLst>
              <a:ext uri="{FF2B5EF4-FFF2-40B4-BE49-F238E27FC236}">
                <a16:creationId xmlns:a16="http://schemas.microsoft.com/office/drawing/2014/main" id="{8C657830-489B-4DEF-99D2-B362398FEAB2}"/>
              </a:ext>
            </a:extLst>
          </p:cNvPr>
          <p:cNvPicPr>
            <a:picLocks noChangeAspect="1"/>
          </p:cNvPicPr>
          <p:nvPr/>
        </p:nvPicPr>
        <p:blipFill>
          <a:blip r:embed="rId4"/>
          <a:stretch>
            <a:fillRect/>
          </a:stretch>
        </p:blipFill>
        <p:spPr>
          <a:xfrm>
            <a:off x="4572000" y="3368468"/>
            <a:ext cx="4526045" cy="1711803"/>
          </a:xfrm>
          <a:prstGeom prst="rect">
            <a:avLst/>
          </a:prstGeom>
        </p:spPr>
      </p:pic>
    </p:spTree>
    <p:extLst>
      <p:ext uri="{BB962C8B-B14F-4D97-AF65-F5344CB8AC3E}">
        <p14:creationId xmlns:p14="http://schemas.microsoft.com/office/powerpoint/2010/main" val="63390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108132" y="1855915"/>
            <a:ext cx="8158734" cy="4351338"/>
          </a:xfrm>
        </p:spPr>
        <p:txBody>
          <a:bodyPr>
            <a:normAutofit/>
          </a:bodyPr>
          <a:lstStyle/>
          <a:p>
            <a:pPr marL="0" indent="0">
              <a:spcBef>
                <a:spcPts val="500"/>
              </a:spcBef>
              <a:spcAft>
                <a:spcPts val="700"/>
              </a:spcAft>
              <a:buNone/>
            </a:pPr>
            <a:r>
              <a:rPr lang="en-US" sz="3200" dirty="0">
                <a:solidFill>
                  <a:srgbClr val="2C3D4D"/>
                </a:solidFill>
              </a:rPr>
              <a:t>The </a:t>
            </a:r>
            <a:r>
              <a:rPr lang="en-US" sz="3200" dirty="0" err="1">
                <a:solidFill>
                  <a:srgbClr val="2C3D4D"/>
                </a:solidFill>
              </a:rPr>
              <a:t>DakotaPlex</a:t>
            </a:r>
            <a:r>
              <a:rPr lang="en-US" sz="3200" dirty="0">
                <a:solidFill>
                  <a:srgbClr val="2C3D4D"/>
                </a:solidFill>
              </a:rPr>
              <a:t> Program</a:t>
            </a:r>
          </a:p>
        </p:txBody>
      </p:sp>
      <p:pic>
        <p:nvPicPr>
          <p:cNvPr id="6" name="Picture 5">
            <a:extLst>
              <a:ext uri="{FF2B5EF4-FFF2-40B4-BE49-F238E27FC236}">
                <a16:creationId xmlns:a16="http://schemas.microsoft.com/office/drawing/2014/main" id="{7407CC47-E809-4EB3-B0EF-6CCF7A5FB1C0}"/>
              </a:ext>
            </a:extLst>
          </p:cNvPr>
          <p:cNvPicPr>
            <a:picLocks noChangeAspect="1"/>
          </p:cNvPicPr>
          <p:nvPr/>
        </p:nvPicPr>
        <p:blipFill>
          <a:blip r:embed="rId3"/>
          <a:stretch>
            <a:fillRect/>
          </a:stretch>
        </p:blipFill>
        <p:spPr>
          <a:xfrm>
            <a:off x="607083" y="2610632"/>
            <a:ext cx="7659783" cy="2919971"/>
          </a:xfrm>
          <a:prstGeom prst="rect">
            <a:avLst/>
          </a:prstGeom>
        </p:spPr>
      </p:pic>
    </p:spTree>
    <p:extLst>
      <p:ext uri="{BB962C8B-B14F-4D97-AF65-F5344CB8AC3E}">
        <p14:creationId xmlns:p14="http://schemas.microsoft.com/office/powerpoint/2010/main" val="143010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108132" y="1855915"/>
            <a:ext cx="8158734" cy="4351338"/>
          </a:xfrm>
        </p:spPr>
        <p:txBody>
          <a:bodyPr>
            <a:normAutofit/>
          </a:bodyPr>
          <a:lstStyle/>
          <a:p>
            <a:pPr marL="0" indent="0">
              <a:spcBef>
                <a:spcPts val="500"/>
              </a:spcBef>
              <a:spcAft>
                <a:spcPts val="700"/>
              </a:spcAft>
              <a:buNone/>
            </a:pPr>
            <a:r>
              <a:rPr lang="en-US" sz="3200" dirty="0">
                <a:solidFill>
                  <a:srgbClr val="2C3D4D"/>
                </a:solidFill>
              </a:rPr>
              <a:t>The </a:t>
            </a:r>
            <a:r>
              <a:rPr lang="en-US" sz="3200" dirty="0" err="1">
                <a:solidFill>
                  <a:srgbClr val="2C3D4D"/>
                </a:solidFill>
              </a:rPr>
              <a:t>DakotaPlex</a:t>
            </a:r>
            <a:r>
              <a:rPr lang="en-US" sz="3200" dirty="0">
                <a:solidFill>
                  <a:srgbClr val="2C3D4D"/>
                </a:solidFill>
              </a:rPr>
              <a:t> Program</a:t>
            </a:r>
          </a:p>
        </p:txBody>
      </p:sp>
      <p:sp>
        <p:nvSpPr>
          <p:cNvPr id="5" name="Rectangle 4">
            <a:extLst>
              <a:ext uri="{FF2B5EF4-FFF2-40B4-BE49-F238E27FC236}">
                <a16:creationId xmlns:a16="http://schemas.microsoft.com/office/drawing/2014/main" id="{1093E741-99BE-47F5-B4D7-832A1762155E}"/>
              </a:ext>
            </a:extLst>
          </p:cNvPr>
          <p:cNvSpPr/>
          <p:nvPr/>
        </p:nvSpPr>
        <p:spPr>
          <a:xfrm>
            <a:off x="764991" y="2376756"/>
            <a:ext cx="7870051" cy="3600986"/>
          </a:xfrm>
          <a:prstGeom prst="rect">
            <a:avLst/>
          </a:prstGeom>
        </p:spPr>
        <p:txBody>
          <a:bodyPr wrap="square">
            <a:spAutoFit/>
          </a:bodyPr>
          <a:lstStyle/>
          <a:p>
            <a:pPr algn="ctr"/>
            <a:r>
              <a:rPr lang="en-US" sz="2400" b="1" dirty="0">
                <a:solidFill>
                  <a:srgbClr val="27343F"/>
                </a:solidFill>
              </a:rPr>
              <a:t>The Program Terms are as follow:</a:t>
            </a:r>
          </a:p>
          <a:p>
            <a:pPr algn="ctr"/>
            <a:endParaRPr lang="en-US" sz="1200" b="1" dirty="0">
              <a:solidFill>
                <a:srgbClr val="27343F"/>
              </a:solidFill>
            </a:endParaRPr>
          </a:p>
          <a:p>
            <a:pPr marL="342900" indent="-342900">
              <a:buFont typeface="Arial" panose="020B0604020202020204" pitchFamily="34" charset="0"/>
              <a:buChar char="•"/>
            </a:pPr>
            <a:r>
              <a:rPr lang="en-US" sz="2400" dirty="0">
                <a:solidFill>
                  <a:srgbClr val="27343F"/>
                </a:solidFill>
              </a:rPr>
              <a:t>Must be placed within the city limits in communities of 5000 or less in population </a:t>
            </a:r>
          </a:p>
          <a:p>
            <a:pPr marL="342900" indent="-342900">
              <a:buFont typeface="Arial" panose="020B0604020202020204" pitchFamily="34" charset="0"/>
              <a:buChar char="•"/>
            </a:pPr>
            <a:r>
              <a:rPr lang="en-US" sz="2400" dirty="0">
                <a:solidFill>
                  <a:srgbClr val="27343F"/>
                </a:solidFill>
              </a:rPr>
              <a:t>Community must show a documented need for housing via housing study or market needs analysis</a:t>
            </a:r>
          </a:p>
          <a:p>
            <a:pPr marL="342900" indent="-342900">
              <a:buFont typeface="Arial" panose="020B0604020202020204" pitchFamily="34" charset="0"/>
              <a:buChar char="•"/>
            </a:pPr>
            <a:r>
              <a:rPr lang="en-US" sz="2400" dirty="0">
                <a:solidFill>
                  <a:srgbClr val="27343F"/>
                </a:solidFill>
              </a:rPr>
              <a:t>Can be purchase, owned and managed by a community, a non-profit or a for profit developer</a:t>
            </a:r>
          </a:p>
          <a:p>
            <a:pPr marL="342900" indent="-342900">
              <a:buFont typeface="Arial" panose="020B0604020202020204" pitchFamily="34" charset="0"/>
              <a:buChar char="•"/>
            </a:pPr>
            <a:r>
              <a:rPr lang="en-US" sz="2400" dirty="0">
                <a:solidFill>
                  <a:srgbClr val="27343F"/>
                </a:solidFill>
              </a:rPr>
              <a:t>Cannot be owner occupied but must be offered as an affordable rental</a:t>
            </a:r>
          </a:p>
        </p:txBody>
      </p:sp>
    </p:spTree>
    <p:extLst>
      <p:ext uri="{BB962C8B-B14F-4D97-AF65-F5344CB8AC3E}">
        <p14:creationId xmlns:p14="http://schemas.microsoft.com/office/powerpoint/2010/main" val="370204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108132" y="1855915"/>
            <a:ext cx="8158734" cy="4351338"/>
          </a:xfrm>
        </p:spPr>
        <p:txBody>
          <a:bodyPr>
            <a:normAutofit/>
          </a:bodyPr>
          <a:lstStyle/>
          <a:p>
            <a:pPr marL="0" indent="0">
              <a:spcBef>
                <a:spcPts val="500"/>
              </a:spcBef>
              <a:spcAft>
                <a:spcPts val="700"/>
              </a:spcAft>
              <a:buNone/>
            </a:pPr>
            <a:r>
              <a:rPr lang="en-US" sz="3200" dirty="0">
                <a:solidFill>
                  <a:srgbClr val="2C3D4D"/>
                </a:solidFill>
              </a:rPr>
              <a:t>The </a:t>
            </a:r>
            <a:r>
              <a:rPr lang="en-US" sz="3200" dirty="0" err="1">
                <a:solidFill>
                  <a:srgbClr val="2C3D4D"/>
                </a:solidFill>
              </a:rPr>
              <a:t>DakotaPlex</a:t>
            </a:r>
            <a:r>
              <a:rPr lang="en-US" sz="3200" dirty="0">
                <a:solidFill>
                  <a:srgbClr val="2C3D4D"/>
                </a:solidFill>
              </a:rPr>
              <a:t> Program</a:t>
            </a:r>
          </a:p>
        </p:txBody>
      </p:sp>
      <p:sp>
        <p:nvSpPr>
          <p:cNvPr id="6" name="TextBox 5">
            <a:extLst>
              <a:ext uri="{FF2B5EF4-FFF2-40B4-BE49-F238E27FC236}">
                <a16:creationId xmlns:a16="http://schemas.microsoft.com/office/drawing/2014/main" id="{072C516B-B407-4830-9B40-E1DD970E6C85}"/>
              </a:ext>
            </a:extLst>
          </p:cNvPr>
          <p:cNvSpPr txBox="1"/>
          <p:nvPr/>
        </p:nvSpPr>
        <p:spPr>
          <a:xfrm>
            <a:off x="217451" y="2245742"/>
            <a:ext cx="8709098" cy="5693866"/>
          </a:xfrm>
          <a:prstGeom prst="rect">
            <a:avLst/>
          </a:prstGeom>
          <a:noFill/>
        </p:spPr>
        <p:txBody>
          <a:bodyPr wrap="square" rtlCol="0">
            <a:spAutoFit/>
          </a:bodyPr>
          <a:lstStyle/>
          <a:p>
            <a:pPr algn="ctr"/>
            <a:r>
              <a:rPr lang="en-US" sz="2400" b="1" dirty="0">
                <a:solidFill>
                  <a:srgbClr val="27343F"/>
                </a:solidFill>
              </a:rPr>
              <a:t>The Program Terms are as follow (</a:t>
            </a:r>
            <a:r>
              <a:rPr lang="en-US" sz="2400" b="1" dirty="0" err="1">
                <a:solidFill>
                  <a:srgbClr val="27343F"/>
                </a:solidFill>
              </a:rPr>
              <a:t>con’t</a:t>
            </a:r>
            <a:r>
              <a:rPr lang="en-US" sz="2400" b="1" dirty="0">
                <a:solidFill>
                  <a:srgbClr val="27343F"/>
                </a:solidFill>
              </a:rPr>
              <a:t>):</a:t>
            </a:r>
          </a:p>
          <a:p>
            <a:pPr marL="342900" indent="-342900">
              <a:buFont typeface="Arial" panose="020B0604020202020204" pitchFamily="34" charset="0"/>
              <a:buChar char="•"/>
            </a:pPr>
            <a:r>
              <a:rPr lang="en-US" sz="2400" dirty="0">
                <a:solidFill>
                  <a:srgbClr val="27343F"/>
                </a:solidFill>
              </a:rPr>
              <a:t>Purchaser can market units to any potential tenant in the community but are limited in the maximum amount of rent they can charge</a:t>
            </a:r>
            <a:endParaRPr lang="en-US" sz="2400" b="1" dirty="0">
              <a:solidFill>
                <a:srgbClr val="27343F"/>
              </a:solidFill>
            </a:endParaRPr>
          </a:p>
          <a:p>
            <a:r>
              <a:rPr lang="en-US" sz="2400" dirty="0">
                <a:solidFill>
                  <a:srgbClr val="27343F"/>
                </a:solidFill>
              </a:rPr>
              <a:t> 	In 2021 those max rents are as follows:</a:t>
            </a:r>
          </a:p>
          <a:p>
            <a:pPr marL="1200150" lvl="2" indent="-285750">
              <a:buFont typeface="Arial" panose="020B0604020202020204" pitchFamily="34" charset="0"/>
              <a:buChar char="•"/>
            </a:pPr>
            <a:r>
              <a:rPr lang="en-US" sz="2400" dirty="0">
                <a:solidFill>
                  <a:srgbClr val="27343F"/>
                </a:solidFill>
              </a:rPr>
              <a:t>1-bed 	$1057.00</a:t>
            </a:r>
          </a:p>
          <a:p>
            <a:pPr marL="1200150" lvl="2" indent="-285750">
              <a:buFont typeface="Arial" panose="020B0604020202020204" pitchFamily="34" charset="0"/>
              <a:buChar char="•"/>
            </a:pPr>
            <a:r>
              <a:rPr lang="en-US" sz="2400" dirty="0">
                <a:solidFill>
                  <a:srgbClr val="27343F"/>
                </a:solidFill>
              </a:rPr>
              <a:t>2-Bed    	$1189.00</a:t>
            </a:r>
          </a:p>
          <a:p>
            <a:pPr marL="1200150" lvl="2" indent="-285750">
              <a:buFont typeface="Arial" panose="020B0604020202020204" pitchFamily="34" charset="0"/>
              <a:buChar char="•"/>
            </a:pPr>
            <a:r>
              <a:rPr lang="en-US" sz="2400" dirty="0">
                <a:solidFill>
                  <a:srgbClr val="27343F"/>
                </a:solidFill>
              </a:rPr>
              <a:t>3-Bed    	$1321.00</a:t>
            </a:r>
          </a:p>
          <a:p>
            <a:pPr marL="342900" indent="-342900">
              <a:buFont typeface="Arial" panose="020B0604020202020204" pitchFamily="34" charset="0"/>
              <a:buChar char="•"/>
            </a:pPr>
            <a:r>
              <a:rPr lang="en-US" sz="2400" dirty="0">
                <a:solidFill>
                  <a:srgbClr val="27343F"/>
                </a:solidFill>
              </a:rPr>
              <a:t>It must remain an affordable rental for 10 years from purchaser.  Terms enforced via Declaration of Land Use Restrictive Covenants.</a:t>
            </a:r>
          </a:p>
          <a:p>
            <a:endParaRPr lang="en-US" sz="2000" dirty="0">
              <a:solidFill>
                <a:schemeClr val="bg1"/>
              </a:solidFill>
            </a:endParaRPr>
          </a:p>
          <a:p>
            <a:endParaRPr lang="en-US" sz="2000" dirty="0">
              <a:solidFill>
                <a:schemeClr val="bg1"/>
              </a:solidFill>
            </a:endParaRPr>
          </a:p>
          <a:p>
            <a:r>
              <a:rPr lang="en-US" sz="2000" dirty="0">
                <a:solidFill>
                  <a:schemeClr val="bg1"/>
                </a:solidFill>
              </a:rPr>
              <a:t>	</a:t>
            </a:r>
          </a:p>
          <a:p>
            <a:endParaRPr lang="en-US" sz="2000" dirty="0">
              <a:solidFill>
                <a:schemeClr val="bg1"/>
              </a:solidFill>
            </a:endParaRPr>
          </a:p>
          <a:p>
            <a:pPr lvl="1"/>
            <a:endParaRPr lang="en-US" sz="20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37204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p:cTn id="11"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p:cTn id="19"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29"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30" dur="10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 calcmode="lin" valueType="num">
                                      <p:cBhvr>
                                        <p:cTn id="35"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6" dur="1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37" dur="1000" fill="hold"/>
                                        <p:tgtEl>
                                          <p:spTgt spid="6">
                                            <p:txEl>
                                              <p:pRg st="5" end="5"/>
                                            </p:txEl>
                                          </p:spTgt>
                                        </p:tgtEl>
                                        <p:attrNameLst>
                                          <p:attrName>style.rotation</p:attrName>
                                        </p:attrNameLst>
                                      </p:cBhvr>
                                      <p:tavLst>
                                        <p:tav tm="0">
                                          <p:val>
                                            <p:fltVal val="90"/>
                                          </p:val>
                                        </p:tav>
                                        <p:tav tm="100000">
                                          <p:val>
                                            <p:fltVal val="0"/>
                                          </p:val>
                                        </p:tav>
                                      </p:tavLst>
                                    </p:anim>
                                    <p:animEffect transition="in" filter="fade">
                                      <p:cBhvr>
                                        <p:cTn id="38" dur="1000"/>
                                        <p:tgtEl>
                                          <p:spTgt spid="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108132" y="1855915"/>
            <a:ext cx="8158734" cy="4351338"/>
          </a:xfrm>
        </p:spPr>
        <p:txBody>
          <a:bodyPr>
            <a:normAutofit/>
          </a:bodyPr>
          <a:lstStyle/>
          <a:p>
            <a:pPr marL="0" indent="0">
              <a:spcBef>
                <a:spcPts val="500"/>
              </a:spcBef>
              <a:spcAft>
                <a:spcPts val="700"/>
              </a:spcAft>
              <a:buNone/>
            </a:pPr>
            <a:r>
              <a:rPr lang="en-US" sz="3200" dirty="0">
                <a:solidFill>
                  <a:srgbClr val="2C3D4D"/>
                </a:solidFill>
              </a:rPr>
              <a:t>The </a:t>
            </a:r>
            <a:r>
              <a:rPr lang="en-US" sz="3200" dirty="0" err="1">
                <a:solidFill>
                  <a:srgbClr val="2C3D4D"/>
                </a:solidFill>
              </a:rPr>
              <a:t>DakotaPlex</a:t>
            </a:r>
            <a:r>
              <a:rPr lang="en-US" sz="3200" dirty="0">
                <a:solidFill>
                  <a:srgbClr val="2C3D4D"/>
                </a:solidFill>
              </a:rPr>
              <a:t> Program</a:t>
            </a:r>
          </a:p>
        </p:txBody>
      </p:sp>
      <p:sp>
        <p:nvSpPr>
          <p:cNvPr id="8" name="TextBox 7">
            <a:extLst>
              <a:ext uri="{FF2B5EF4-FFF2-40B4-BE49-F238E27FC236}">
                <a16:creationId xmlns:a16="http://schemas.microsoft.com/office/drawing/2014/main" id="{F9EA4F2D-9C9F-427D-B436-D39EE9DDA05C}"/>
              </a:ext>
            </a:extLst>
          </p:cNvPr>
          <p:cNvSpPr txBox="1"/>
          <p:nvPr/>
        </p:nvSpPr>
        <p:spPr>
          <a:xfrm>
            <a:off x="357290" y="2321943"/>
            <a:ext cx="8489691" cy="5601533"/>
          </a:xfrm>
          <a:prstGeom prst="rect">
            <a:avLst/>
          </a:prstGeom>
          <a:noFill/>
        </p:spPr>
        <p:txBody>
          <a:bodyPr wrap="square" rtlCol="0">
            <a:spAutoFit/>
          </a:bodyPr>
          <a:lstStyle/>
          <a:p>
            <a:r>
              <a:rPr lang="en-US" sz="2000" dirty="0">
                <a:solidFill>
                  <a:srgbClr val="27343F"/>
                </a:solidFill>
              </a:rPr>
              <a:t>The units are designed to be mixed and matched as the community needs and lot requirements dictate.  </a:t>
            </a:r>
          </a:p>
          <a:p>
            <a:endParaRPr lang="en-US" sz="2000" dirty="0">
              <a:solidFill>
                <a:srgbClr val="27343F"/>
              </a:solidFill>
            </a:endParaRPr>
          </a:p>
          <a:p>
            <a:r>
              <a:rPr lang="en-US" sz="2000" dirty="0">
                <a:solidFill>
                  <a:srgbClr val="27343F"/>
                </a:solidFill>
              </a:rPr>
              <a:t>Each “unit” is priced separately and then combined for a total purchase price</a:t>
            </a:r>
          </a:p>
          <a:p>
            <a:pPr algn="ctr"/>
            <a:endParaRPr lang="en-US" sz="1400" b="1" dirty="0">
              <a:solidFill>
                <a:srgbClr val="27343F"/>
              </a:solidFill>
            </a:endParaRPr>
          </a:p>
          <a:p>
            <a:pPr algn="ctr"/>
            <a:r>
              <a:rPr lang="en-US" sz="2000" b="1" dirty="0">
                <a:solidFill>
                  <a:srgbClr val="27343F"/>
                </a:solidFill>
              </a:rPr>
              <a:t>The unit purchase price is as follows:</a:t>
            </a:r>
          </a:p>
          <a:p>
            <a:pPr algn="ctr"/>
            <a:endParaRPr lang="en-US" sz="2000" b="1" dirty="0">
              <a:solidFill>
                <a:srgbClr val="27343F"/>
              </a:solidFill>
            </a:endParaRPr>
          </a:p>
          <a:p>
            <a:r>
              <a:rPr lang="en-US" sz="2000" b="1" dirty="0">
                <a:solidFill>
                  <a:srgbClr val="27343F"/>
                </a:solidFill>
              </a:rPr>
              <a:t>One Bedroom		Two Bedroom		Three Bedroom</a:t>
            </a:r>
          </a:p>
          <a:p>
            <a:r>
              <a:rPr lang="en-US" sz="2000" b="1" dirty="0">
                <a:solidFill>
                  <a:srgbClr val="27343F"/>
                </a:solidFill>
              </a:rPr>
              <a:t>     $61,700.00		    $68,700.00		     $78,700.00</a:t>
            </a:r>
          </a:p>
          <a:p>
            <a:endParaRPr lang="en-US" sz="2000" b="1" dirty="0">
              <a:solidFill>
                <a:srgbClr val="27343F"/>
              </a:solidFill>
            </a:endParaRPr>
          </a:p>
          <a:p>
            <a:r>
              <a:rPr lang="en-US" sz="2000" b="1" dirty="0">
                <a:solidFill>
                  <a:srgbClr val="27343F"/>
                </a:solidFill>
              </a:rPr>
              <a:t>The unit price includes delivery and the location site work required to tie units together but does not include sales or excise tax, or any improvements done.</a:t>
            </a:r>
          </a:p>
          <a:p>
            <a:pPr algn="ctr"/>
            <a:endParaRPr lang="en-US" sz="2000" b="1" dirty="0">
              <a:solidFill>
                <a:schemeClr val="bg1"/>
              </a:solidFill>
            </a:endParaRPr>
          </a:p>
          <a:p>
            <a:endParaRPr lang="en-US" sz="2000" dirty="0">
              <a:solidFill>
                <a:schemeClr val="bg1"/>
              </a:solidFill>
            </a:endParaRPr>
          </a:p>
          <a:p>
            <a:r>
              <a:rPr lang="en-US" sz="2000" dirty="0">
                <a:solidFill>
                  <a:schemeClr val="bg1"/>
                </a:solidFill>
              </a:rPr>
              <a:t>	</a:t>
            </a:r>
          </a:p>
          <a:p>
            <a:endParaRPr lang="en-US" sz="2000" dirty="0">
              <a:solidFill>
                <a:schemeClr val="bg1"/>
              </a:solidFill>
            </a:endParaRPr>
          </a:p>
          <a:p>
            <a:pPr lvl="1"/>
            <a:endParaRPr lang="en-US" sz="20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32653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108132" y="1855915"/>
            <a:ext cx="8158734" cy="4351338"/>
          </a:xfrm>
        </p:spPr>
        <p:txBody>
          <a:bodyPr>
            <a:normAutofit/>
          </a:bodyPr>
          <a:lstStyle/>
          <a:p>
            <a:pPr marL="0" indent="0">
              <a:spcBef>
                <a:spcPts val="500"/>
              </a:spcBef>
              <a:spcAft>
                <a:spcPts val="700"/>
              </a:spcAft>
              <a:buNone/>
            </a:pPr>
            <a:r>
              <a:rPr lang="en-US" sz="3200" dirty="0">
                <a:solidFill>
                  <a:srgbClr val="2C3D4D"/>
                </a:solidFill>
              </a:rPr>
              <a:t>The </a:t>
            </a:r>
            <a:r>
              <a:rPr lang="en-US" sz="3200" dirty="0" err="1">
                <a:solidFill>
                  <a:srgbClr val="2C3D4D"/>
                </a:solidFill>
              </a:rPr>
              <a:t>DakotaPlex</a:t>
            </a:r>
            <a:r>
              <a:rPr lang="en-US" sz="3200" dirty="0">
                <a:solidFill>
                  <a:srgbClr val="2C3D4D"/>
                </a:solidFill>
              </a:rPr>
              <a:t> Program</a:t>
            </a:r>
          </a:p>
        </p:txBody>
      </p:sp>
      <p:pic>
        <p:nvPicPr>
          <p:cNvPr id="7" name="Picture 6">
            <a:extLst>
              <a:ext uri="{FF2B5EF4-FFF2-40B4-BE49-F238E27FC236}">
                <a16:creationId xmlns:a16="http://schemas.microsoft.com/office/drawing/2014/main" id="{CDA0A942-E4EC-4C4F-B9E8-BD0356FEFE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891" y="2898476"/>
            <a:ext cx="2081896" cy="3153502"/>
          </a:xfrm>
          <a:prstGeom prst="rect">
            <a:avLst/>
          </a:prstGeom>
        </p:spPr>
      </p:pic>
      <p:pic>
        <p:nvPicPr>
          <p:cNvPr id="9" name="Picture 8">
            <a:extLst>
              <a:ext uri="{FF2B5EF4-FFF2-40B4-BE49-F238E27FC236}">
                <a16:creationId xmlns:a16="http://schemas.microsoft.com/office/drawing/2014/main" id="{2FE63BEE-6302-4D6B-A515-376A2172D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24181" y="3214436"/>
            <a:ext cx="3645639" cy="2029444"/>
          </a:xfrm>
          <a:prstGeom prst="rect">
            <a:avLst/>
          </a:prstGeom>
        </p:spPr>
      </p:pic>
      <p:pic>
        <p:nvPicPr>
          <p:cNvPr id="10" name="Picture 9">
            <a:extLst>
              <a:ext uri="{FF2B5EF4-FFF2-40B4-BE49-F238E27FC236}">
                <a16:creationId xmlns:a16="http://schemas.microsoft.com/office/drawing/2014/main" id="{7626E668-C4A6-4345-B8D5-F6E8B3E556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523240" y="3060427"/>
            <a:ext cx="4363353" cy="2109791"/>
          </a:xfrm>
          <a:prstGeom prst="rect">
            <a:avLst/>
          </a:prstGeom>
        </p:spPr>
      </p:pic>
      <p:sp>
        <p:nvSpPr>
          <p:cNvPr id="5" name="TextBox 4">
            <a:extLst>
              <a:ext uri="{FF2B5EF4-FFF2-40B4-BE49-F238E27FC236}">
                <a16:creationId xmlns:a16="http://schemas.microsoft.com/office/drawing/2014/main" id="{F146ED45-1B94-4354-8FDB-C33DC19B9F6B}"/>
              </a:ext>
            </a:extLst>
          </p:cNvPr>
          <p:cNvSpPr txBox="1"/>
          <p:nvPr/>
        </p:nvSpPr>
        <p:spPr>
          <a:xfrm>
            <a:off x="528153" y="2520518"/>
            <a:ext cx="1443372" cy="369332"/>
          </a:xfrm>
          <a:prstGeom prst="rect">
            <a:avLst/>
          </a:prstGeom>
          <a:noFill/>
        </p:spPr>
        <p:txBody>
          <a:bodyPr wrap="square" rtlCol="0">
            <a:spAutoFit/>
          </a:bodyPr>
          <a:lstStyle/>
          <a:p>
            <a:r>
              <a:rPr lang="en-US" dirty="0"/>
              <a:t>1-Bedroom</a:t>
            </a:r>
          </a:p>
        </p:txBody>
      </p:sp>
      <p:sp>
        <p:nvSpPr>
          <p:cNvPr id="11" name="TextBox 10">
            <a:extLst>
              <a:ext uri="{FF2B5EF4-FFF2-40B4-BE49-F238E27FC236}">
                <a16:creationId xmlns:a16="http://schemas.microsoft.com/office/drawing/2014/main" id="{87C1EAA9-4E21-43FD-B3F0-D8E1485CD5E9}"/>
              </a:ext>
            </a:extLst>
          </p:cNvPr>
          <p:cNvSpPr txBox="1"/>
          <p:nvPr/>
        </p:nvSpPr>
        <p:spPr>
          <a:xfrm>
            <a:off x="2289534" y="4115323"/>
            <a:ext cx="1277401" cy="369332"/>
          </a:xfrm>
          <a:prstGeom prst="rect">
            <a:avLst/>
          </a:prstGeom>
          <a:noFill/>
        </p:spPr>
        <p:txBody>
          <a:bodyPr wrap="square" rtlCol="0">
            <a:spAutoFit/>
          </a:bodyPr>
          <a:lstStyle/>
          <a:p>
            <a:r>
              <a:rPr lang="en-US" dirty="0"/>
              <a:t>2-Bedroom</a:t>
            </a:r>
          </a:p>
        </p:txBody>
      </p:sp>
      <p:sp>
        <p:nvSpPr>
          <p:cNvPr id="12" name="TextBox 11">
            <a:extLst>
              <a:ext uri="{FF2B5EF4-FFF2-40B4-BE49-F238E27FC236}">
                <a16:creationId xmlns:a16="http://schemas.microsoft.com/office/drawing/2014/main" id="{43E57379-D606-4834-B3FA-E89CB63F6FDD}"/>
              </a:ext>
            </a:extLst>
          </p:cNvPr>
          <p:cNvSpPr txBox="1"/>
          <p:nvPr/>
        </p:nvSpPr>
        <p:spPr>
          <a:xfrm>
            <a:off x="5433120" y="4115043"/>
            <a:ext cx="1277401" cy="369332"/>
          </a:xfrm>
          <a:prstGeom prst="rect">
            <a:avLst/>
          </a:prstGeom>
          <a:noFill/>
        </p:spPr>
        <p:txBody>
          <a:bodyPr wrap="square" rtlCol="0">
            <a:spAutoFit/>
          </a:bodyPr>
          <a:lstStyle/>
          <a:p>
            <a:r>
              <a:rPr lang="en-US" dirty="0"/>
              <a:t>3-Bedroom</a:t>
            </a:r>
          </a:p>
        </p:txBody>
      </p:sp>
    </p:spTree>
    <p:extLst>
      <p:ext uri="{BB962C8B-B14F-4D97-AF65-F5344CB8AC3E}">
        <p14:creationId xmlns:p14="http://schemas.microsoft.com/office/powerpoint/2010/main" val="415204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108132" y="1855915"/>
            <a:ext cx="8158734" cy="4351338"/>
          </a:xfrm>
        </p:spPr>
        <p:txBody>
          <a:bodyPr>
            <a:normAutofit/>
          </a:bodyPr>
          <a:lstStyle/>
          <a:p>
            <a:pPr marL="0" indent="0">
              <a:spcBef>
                <a:spcPts val="500"/>
              </a:spcBef>
              <a:spcAft>
                <a:spcPts val="700"/>
              </a:spcAft>
              <a:buNone/>
            </a:pPr>
            <a:r>
              <a:rPr lang="en-US" sz="3200" dirty="0">
                <a:solidFill>
                  <a:srgbClr val="2C3D4D"/>
                </a:solidFill>
              </a:rPr>
              <a:t>The </a:t>
            </a:r>
            <a:r>
              <a:rPr lang="en-US" sz="3200" dirty="0" err="1">
                <a:solidFill>
                  <a:srgbClr val="2C3D4D"/>
                </a:solidFill>
              </a:rPr>
              <a:t>DakotaPlex</a:t>
            </a:r>
            <a:r>
              <a:rPr lang="en-US" sz="3200" dirty="0">
                <a:solidFill>
                  <a:srgbClr val="2C3D4D"/>
                </a:solidFill>
              </a:rPr>
              <a:t> Program</a:t>
            </a:r>
          </a:p>
        </p:txBody>
      </p:sp>
      <p:pic>
        <p:nvPicPr>
          <p:cNvPr id="13" name="Picture 12">
            <a:extLst>
              <a:ext uri="{FF2B5EF4-FFF2-40B4-BE49-F238E27FC236}">
                <a16:creationId xmlns:a16="http://schemas.microsoft.com/office/drawing/2014/main" id="{7B358578-A9E0-4567-BE32-FA0A35750743}"/>
              </a:ext>
            </a:extLst>
          </p:cNvPr>
          <p:cNvPicPr/>
          <p:nvPr/>
        </p:nvPicPr>
        <p:blipFill rotWithShape="1">
          <a:blip r:embed="rId3" cstate="print">
            <a:extLst>
              <a:ext uri="{28A0092B-C50C-407E-A947-70E740481C1C}">
                <a14:useLocalDpi xmlns:a14="http://schemas.microsoft.com/office/drawing/2010/main" val="0"/>
              </a:ext>
            </a:extLst>
          </a:blip>
          <a:srcRect t="19293"/>
          <a:stretch/>
        </p:blipFill>
        <p:spPr>
          <a:xfrm>
            <a:off x="223084" y="2793112"/>
            <a:ext cx="3706133" cy="2386972"/>
          </a:xfrm>
          <a:prstGeom prst="rect">
            <a:avLst/>
          </a:prstGeom>
        </p:spPr>
      </p:pic>
      <p:pic>
        <p:nvPicPr>
          <p:cNvPr id="14" name="Picture 13">
            <a:extLst>
              <a:ext uri="{FF2B5EF4-FFF2-40B4-BE49-F238E27FC236}">
                <a16:creationId xmlns:a16="http://schemas.microsoft.com/office/drawing/2014/main" id="{C9C4D64D-6853-4651-B4B1-46A3CC02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8991" y="2679832"/>
            <a:ext cx="4903461" cy="2500252"/>
          </a:xfrm>
          <a:prstGeom prst="rect">
            <a:avLst/>
          </a:prstGeom>
        </p:spPr>
      </p:pic>
      <p:sp>
        <p:nvSpPr>
          <p:cNvPr id="6" name="TextBox 5">
            <a:extLst>
              <a:ext uri="{FF2B5EF4-FFF2-40B4-BE49-F238E27FC236}">
                <a16:creationId xmlns:a16="http://schemas.microsoft.com/office/drawing/2014/main" id="{61F8E46C-F125-4683-BC98-E1D0FCCBB28A}"/>
              </a:ext>
            </a:extLst>
          </p:cNvPr>
          <p:cNvSpPr txBox="1"/>
          <p:nvPr/>
        </p:nvSpPr>
        <p:spPr>
          <a:xfrm>
            <a:off x="1492370" y="5320791"/>
            <a:ext cx="835229" cy="369332"/>
          </a:xfrm>
          <a:prstGeom prst="rect">
            <a:avLst/>
          </a:prstGeom>
          <a:noFill/>
        </p:spPr>
        <p:txBody>
          <a:bodyPr wrap="none" rtlCol="0">
            <a:spAutoFit/>
          </a:bodyPr>
          <a:lstStyle/>
          <a:p>
            <a:r>
              <a:rPr lang="en-US" dirty="0"/>
              <a:t>Duplex</a:t>
            </a:r>
          </a:p>
        </p:txBody>
      </p:sp>
      <p:sp>
        <p:nvSpPr>
          <p:cNvPr id="15" name="TextBox 14">
            <a:extLst>
              <a:ext uri="{FF2B5EF4-FFF2-40B4-BE49-F238E27FC236}">
                <a16:creationId xmlns:a16="http://schemas.microsoft.com/office/drawing/2014/main" id="{D0C9B704-C884-44B6-93A8-98247E619C62}"/>
              </a:ext>
            </a:extLst>
          </p:cNvPr>
          <p:cNvSpPr txBox="1"/>
          <p:nvPr/>
        </p:nvSpPr>
        <p:spPr>
          <a:xfrm>
            <a:off x="6484189" y="5322783"/>
            <a:ext cx="801694" cy="369332"/>
          </a:xfrm>
          <a:prstGeom prst="rect">
            <a:avLst/>
          </a:prstGeom>
          <a:noFill/>
        </p:spPr>
        <p:txBody>
          <a:bodyPr wrap="none" rtlCol="0">
            <a:spAutoFit/>
          </a:bodyPr>
          <a:lstStyle/>
          <a:p>
            <a:r>
              <a:rPr lang="en-US" dirty="0"/>
              <a:t>Triplex</a:t>
            </a:r>
          </a:p>
        </p:txBody>
      </p:sp>
    </p:spTree>
    <p:extLst>
      <p:ext uri="{BB962C8B-B14F-4D97-AF65-F5344CB8AC3E}">
        <p14:creationId xmlns:p14="http://schemas.microsoft.com/office/powerpoint/2010/main" val="9119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108132" y="1855915"/>
            <a:ext cx="8158734" cy="4351338"/>
          </a:xfrm>
        </p:spPr>
        <p:txBody>
          <a:bodyPr>
            <a:normAutofit/>
          </a:bodyPr>
          <a:lstStyle/>
          <a:p>
            <a:pPr marL="0" indent="0">
              <a:spcBef>
                <a:spcPts val="500"/>
              </a:spcBef>
              <a:spcAft>
                <a:spcPts val="700"/>
              </a:spcAft>
              <a:buNone/>
            </a:pPr>
            <a:r>
              <a:rPr lang="en-US" sz="3200" dirty="0">
                <a:solidFill>
                  <a:srgbClr val="2C3D4D"/>
                </a:solidFill>
              </a:rPr>
              <a:t>The </a:t>
            </a:r>
            <a:r>
              <a:rPr lang="en-US" sz="3200" dirty="0" err="1">
                <a:solidFill>
                  <a:srgbClr val="2C3D4D"/>
                </a:solidFill>
              </a:rPr>
              <a:t>DakotaPlex</a:t>
            </a:r>
            <a:r>
              <a:rPr lang="en-US" sz="3200" dirty="0">
                <a:solidFill>
                  <a:srgbClr val="2C3D4D"/>
                </a:solidFill>
              </a:rPr>
              <a:t> Program</a:t>
            </a:r>
          </a:p>
        </p:txBody>
      </p:sp>
      <p:pic>
        <p:nvPicPr>
          <p:cNvPr id="7" name="Picture 6">
            <a:extLst>
              <a:ext uri="{FF2B5EF4-FFF2-40B4-BE49-F238E27FC236}">
                <a16:creationId xmlns:a16="http://schemas.microsoft.com/office/drawing/2014/main" id="{F8033062-FCD2-4682-8326-0353ACEF0DA4}"/>
              </a:ext>
            </a:extLst>
          </p:cNvPr>
          <p:cNvPicPr/>
          <p:nvPr/>
        </p:nvPicPr>
        <p:blipFill rotWithShape="1">
          <a:blip r:embed="rId3">
            <a:extLst>
              <a:ext uri="{28A0092B-C50C-407E-A947-70E740481C1C}">
                <a14:useLocalDpi xmlns:a14="http://schemas.microsoft.com/office/drawing/2010/main" val="0"/>
              </a:ext>
            </a:extLst>
          </a:blip>
          <a:srcRect t="30024"/>
          <a:stretch/>
        </p:blipFill>
        <p:spPr>
          <a:xfrm>
            <a:off x="125753" y="3031149"/>
            <a:ext cx="3913517" cy="1756913"/>
          </a:xfrm>
          <a:prstGeom prst="rect">
            <a:avLst/>
          </a:prstGeom>
        </p:spPr>
      </p:pic>
      <p:sp>
        <p:nvSpPr>
          <p:cNvPr id="8" name="TextBox 7">
            <a:extLst>
              <a:ext uri="{FF2B5EF4-FFF2-40B4-BE49-F238E27FC236}">
                <a16:creationId xmlns:a16="http://schemas.microsoft.com/office/drawing/2014/main" id="{FF80CFAE-2E0B-46DA-8E1D-28CADF0AD58F}"/>
              </a:ext>
            </a:extLst>
          </p:cNvPr>
          <p:cNvSpPr txBox="1"/>
          <p:nvPr/>
        </p:nvSpPr>
        <p:spPr>
          <a:xfrm>
            <a:off x="1664896" y="4972089"/>
            <a:ext cx="1266501" cy="369332"/>
          </a:xfrm>
          <a:prstGeom prst="rect">
            <a:avLst/>
          </a:prstGeom>
          <a:noFill/>
        </p:spPr>
        <p:txBody>
          <a:bodyPr wrap="none" rtlCol="0">
            <a:spAutoFit/>
          </a:bodyPr>
          <a:lstStyle/>
          <a:p>
            <a:r>
              <a:rPr lang="en-US" dirty="0" err="1"/>
              <a:t>Qaudraplex</a:t>
            </a:r>
            <a:endParaRPr lang="en-US" dirty="0"/>
          </a:p>
        </p:txBody>
      </p:sp>
      <p:pic>
        <p:nvPicPr>
          <p:cNvPr id="6" name="Picture 5">
            <a:extLst>
              <a:ext uri="{FF2B5EF4-FFF2-40B4-BE49-F238E27FC236}">
                <a16:creationId xmlns:a16="http://schemas.microsoft.com/office/drawing/2014/main" id="{2A02AE9A-90E5-408C-9C69-71514D4FD860}"/>
              </a:ext>
            </a:extLst>
          </p:cNvPr>
          <p:cNvPicPr>
            <a:picLocks noChangeAspect="1"/>
          </p:cNvPicPr>
          <p:nvPr/>
        </p:nvPicPr>
        <p:blipFill>
          <a:blip r:embed="rId4"/>
          <a:stretch>
            <a:fillRect/>
          </a:stretch>
        </p:blipFill>
        <p:spPr>
          <a:xfrm>
            <a:off x="4056890" y="2340344"/>
            <a:ext cx="4978977" cy="1773815"/>
          </a:xfrm>
          <a:prstGeom prst="rect">
            <a:avLst/>
          </a:prstGeom>
        </p:spPr>
      </p:pic>
      <p:sp>
        <p:nvSpPr>
          <p:cNvPr id="11" name="TextBox 10">
            <a:extLst>
              <a:ext uri="{FF2B5EF4-FFF2-40B4-BE49-F238E27FC236}">
                <a16:creationId xmlns:a16="http://schemas.microsoft.com/office/drawing/2014/main" id="{16F8D40F-6D50-4239-B09A-0396DD2FAEFE}"/>
              </a:ext>
            </a:extLst>
          </p:cNvPr>
          <p:cNvSpPr txBox="1"/>
          <p:nvPr/>
        </p:nvSpPr>
        <p:spPr>
          <a:xfrm>
            <a:off x="6018360" y="4194669"/>
            <a:ext cx="2071401" cy="369332"/>
          </a:xfrm>
          <a:prstGeom prst="rect">
            <a:avLst/>
          </a:prstGeom>
          <a:noFill/>
        </p:spPr>
        <p:txBody>
          <a:bodyPr wrap="none" rtlCol="0">
            <a:spAutoFit/>
          </a:bodyPr>
          <a:lstStyle/>
          <a:p>
            <a:r>
              <a:rPr lang="en-US" dirty="0"/>
              <a:t>Duplex with garages</a:t>
            </a:r>
          </a:p>
        </p:txBody>
      </p:sp>
    </p:spTree>
    <p:extLst>
      <p:ext uri="{BB962C8B-B14F-4D97-AF65-F5344CB8AC3E}">
        <p14:creationId xmlns:p14="http://schemas.microsoft.com/office/powerpoint/2010/main" val="287478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3"/>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49" y="1971929"/>
            <a:ext cx="8261603" cy="4351338"/>
          </a:xfrm>
        </p:spPr>
        <p:txBody>
          <a:bodyPr>
            <a:normAutofit/>
          </a:bodyPr>
          <a:lstStyle/>
          <a:p>
            <a:pPr marL="0" indent="0">
              <a:lnSpc>
                <a:spcPct val="80000"/>
              </a:lnSpc>
              <a:buNone/>
            </a:pPr>
            <a:r>
              <a:rPr lang="en-US" sz="3200" dirty="0">
                <a:solidFill>
                  <a:srgbClr val="2C3D4D"/>
                </a:solidFill>
              </a:rPr>
              <a:t>Loan Guarantee Program</a:t>
            </a:r>
          </a:p>
          <a:p>
            <a:r>
              <a:rPr lang="en-US" sz="2400" dirty="0">
                <a:solidFill>
                  <a:srgbClr val="2C3D4D"/>
                </a:solidFill>
              </a:rPr>
              <a:t>Near term focus on expanding and better utilizing this program</a:t>
            </a:r>
            <a:endParaRPr lang="en-US" sz="2000" dirty="0">
              <a:solidFill>
                <a:srgbClr val="2C3D4D"/>
              </a:solidFill>
            </a:endParaRPr>
          </a:p>
          <a:p>
            <a:pPr lvl="1"/>
            <a:endParaRPr lang="en-US" dirty="0">
              <a:solidFill>
                <a:srgbClr val="2C3D4D"/>
              </a:solidFill>
            </a:endParaRPr>
          </a:p>
          <a:p>
            <a:endParaRPr lang="en-US" dirty="0">
              <a:solidFill>
                <a:srgbClr val="2C3D4D"/>
              </a:solidFill>
            </a:endParaRPr>
          </a:p>
        </p:txBody>
      </p:sp>
      <p:sp>
        <p:nvSpPr>
          <p:cNvPr id="5" name="TextBox 4"/>
          <p:cNvSpPr txBox="1"/>
          <p:nvPr/>
        </p:nvSpPr>
        <p:spPr>
          <a:xfrm>
            <a:off x="710946" y="3095504"/>
            <a:ext cx="1861566" cy="2651760"/>
          </a:xfrm>
          <a:prstGeom prst="rect">
            <a:avLst/>
          </a:prstGeom>
          <a:solidFill>
            <a:srgbClr val="24AB6E"/>
          </a:solidFill>
        </p:spPr>
        <p:txBody>
          <a:bodyPr wrap="square" rtlCol="0" anchor="ctr">
            <a:spAutoFit/>
          </a:bodyPr>
          <a:lstStyle/>
          <a:p>
            <a:pPr algn="ctr"/>
            <a:r>
              <a:rPr lang="en-US" sz="2400" dirty="0">
                <a:solidFill>
                  <a:srgbClr val="2C3D4D"/>
                </a:solidFill>
              </a:rPr>
              <a:t>Construction Loan Guarantee Program</a:t>
            </a:r>
          </a:p>
        </p:txBody>
      </p:sp>
      <p:sp>
        <p:nvSpPr>
          <p:cNvPr id="6" name="TextBox 5"/>
          <p:cNvSpPr txBox="1"/>
          <p:nvPr/>
        </p:nvSpPr>
        <p:spPr>
          <a:xfrm>
            <a:off x="2622042" y="2994920"/>
            <a:ext cx="6521958" cy="2862322"/>
          </a:xfrm>
          <a:prstGeom prst="rect">
            <a:avLst/>
          </a:prstGeom>
          <a:noFill/>
        </p:spPr>
        <p:txBody>
          <a:bodyPr wrap="square" rtlCol="0">
            <a:spAutoFit/>
          </a:bodyPr>
          <a:lstStyle/>
          <a:p>
            <a:pPr marL="285750" indent="-285750">
              <a:buFont typeface="Arial" charset="0"/>
              <a:buChar char="•"/>
              <a:tabLst>
                <a:tab pos="4108450" algn="l"/>
              </a:tabLst>
            </a:pPr>
            <a:r>
              <a:rPr lang="en-US" dirty="0">
                <a:solidFill>
                  <a:srgbClr val="2C3D4D"/>
                </a:solidFill>
              </a:rPr>
              <a:t>SDHDA will guarantee up to 50% of a total construction loan made to an individual contractor</a:t>
            </a:r>
          </a:p>
          <a:p>
            <a:pPr marL="285750" indent="-285750">
              <a:buFont typeface="Arial" charset="0"/>
              <a:buChar char="•"/>
              <a:tabLst>
                <a:tab pos="4108450" algn="l"/>
              </a:tabLst>
            </a:pPr>
            <a:r>
              <a:rPr lang="en-US" dirty="0">
                <a:solidFill>
                  <a:srgbClr val="2C3D4D"/>
                </a:solidFill>
              </a:rPr>
              <a:t>Construction loan cannot exceed 85% of the total value of the house</a:t>
            </a:r>
          </a:p>
          <a:p>
            <a:pPr marL="285750" indent="-285750">
              <a:buFont typeface="Arial" charset="0"/>
              <a:buChar char="•"/>
              <a:tabLst>
                <a:tab pos="4108450" algn="l"/>
              </a:tabLst>
            </a:pPr>
            <a:r>
              <a:rPr lang="en-US" dirty="0">
                <a:solidFill>
                  <a:srgbClr val="2C3D4D"/>
                </a:solidFill>
              </a:rPr>
              <a:t>SDHDA will not guarantee more than 5 housing units at a time by an individual contractor</a:t>
            </a:r>
          </a:p>
          <a:p>
            <a:pPr marL="285750" indent="-285750">
              <a:buFont typeface="Arial" charset="0"/>
              <a:buChar char="•"/>
              <a:tabLst>
                <a:tab pos="4108450" algn="l"/>
              </a:tabLst>
            </a:pPr>
            <a:r>
              <a:rPr lang="en-US" dirty="0">
                <a:solidFill>
                  <a:srgbClr val="2C3D4D"/>
                </a:solidFill>
              </a:rPr>
              <a:t>The maximum sales price cannot exceed limits established by SDHDA</a:t>
            </a:r>
          </a:p>
          <a:p>
            <a:pPr marL="285750" indent="-285750">
              <a:buFont typeface="Arial" charset="0"/>
              <a:buChar char="•"/>
              <a:tabLst>
                <a:tab pos="4108450" algn="l"/>
              </a:tabLst>
            </a:pPr>
            <a:r>
              <a:rPr lang="en-US" dirty="0">
                <a:solidFill>
                  <a:srgbClr val="2C3D4D"/>
                </a:solidFill>
              </a:rPr>
              <a:t>There is a 0.5% guarantee fee charged by SDHDA</a:t>
            </a:r>
          </a:p>
          <a:p>
            <a:pPr marL="285750" indent="-285750">
              <a:buFont typeface="Arial" charset="0"/>
              <a:buChar char="•"/>
              <a:tabLst>
                <a:tab pos="4108450" algn="l"/>
              </a:tabLst>
            </a:pPr>
            <a:r>
              <a:rPr lang="en-US" dirty="0">
                <a:solidFill>
                  <a:srgbClr val="2C3D4D"/>
                </a:solidFill>
              </a:rPr>
              <a:t>Guarantee expires 1-year from closing of construction loan </a:t>
            </a:r>
            <a:endParaRPr lang="en-US" sz="1600" dirty="0">
              <a:solidFill>
                <a:srgbClr val="2C3D4D"/>
              </a:solidFill>
            </a:endParaRPr>
          </a:p>
        </p:txBody>
      </p:sp>
    </p:spTree>
    <p:extLst>
      <p:ext uri="{BB962C8B-B14F-4D97-AF65-F5344CB8AC3E}">
        <p14:creationId xmlns:p14="http://schemas.microsoft.com/office/powerpoint/2010/main" val="165988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3"/>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49" y="1971929"/>
            <a:ext cx="8261603" cy="4351338"/>
          </a:xfrm>
        </p:spPr>
        <p:txBody>
          <a:bodyPr>
            <a:normAutofit/>
          </a:bodyPr>
          <a:lstStyle/>
          <a:p>
            <a:pPr marL="0" indent="0">
              <a:lnSpc>
                <a:spcPct val="80000"/>
              </a:lnSpc>
              <a:buNone/>
            </a:pPr>
            <a:r>
              <a:rPr lang="en-US" sz="3200" dirty="0">
                <a:solidFill>
                  <a:srgbClr val="2C3D4D"/>
                </a:solidFill>
              </a:rPr>
              <a:t>Loan Guarantee Program</a:t>
            </a:r>
          </a:p>
          <a:p>
            <a:pPr lvl="1"/>
            <a:endParaRPr lang="en-US" dirty="0">
              <a:solidFill>
                <a:srgbClr val="2C3D4D"/>
              </a:solidFill>
            </a:endParaRPr>
          </a:p>
          <a:p>
            <a:endParaRPr lang="en-US" dirty="0">
              <a:solidFill>
                <a:srgbClr val="2C3D4D"/>
              </a:solidFill>
            </a:endParaRPr>
          </a:p>
        </p:txBody>
      </p:sp>
      <p:sp>
        <p:nvSpPr>
          <p:cNvPr id="5" name="TextBox 4"/>
          <p:cNvSpPr txBox="1"/>
          <p:nvPr/>
        </p:nvSpPr>
        <p:spPr>
          <a:xfrm>
            <a:off x="692658" y="3113560"/>
            <a:ext cx="1861566" cy="2377440"/>
          </a:xfrm>
          <a:prstGeom prst="rect">
            <a:avLst/>
          </a:prstGeom>
          <a:solidFill>
            <a:srgbClr val="24AB6E"/>
          </a:solidFill>
        </p:spPr>
        <p:txBody>
          <a:bodyPr wrap="square" rtlCol="0" anchor="ctr">
            <a:spAutoFit/>
          </a:bodyPr>
          <a:lstStyle/>
          <a:p>
            <a:pPr algn="ctr"/>
            <a:r>
              <a:rPr lang="en-US" sz="2400" dirty="0">
                <a:solidFill>
                  <a:srgbClr val="2C3D4D"/>
                </a:solidFill>
              </a:rPr>
              <a:t>Housing Development Loan Guarantee Program</a:t>
            </a:r>
          </a:p>
        </p:txBody>
      </p:sp>
      <p:sp>
        <p:nvSpPr>
          <p:cNvPr id="6" name="TextBox 5"/>
          <p:cNvSpPr txBox="1"/>
          <p:nvPr/>
        </p:nvSpPr>
        <p:spPr>
          <a:xfrm>
            <a:off x="2622042" y="2994920"/>
            <a:ext cx="6521958" cy="2585323"/>
          </a:xfrm>
          <a:prstGeom prst="rect">
            <a:avLst/>
          </a:prstGeom>
          <a:noFill/>
        </p:spPr>
        <p:txBody>
          <a:bodyPr wrap="square" rtlCol="0">
            <a:spAutoFit/>
          </a:bodyPr>
          <a:lstStyle/>
          <a:p>
            <a:pPr marL="285750" indent="-285750">
              <a:buFont typeface="Arial" charset="0"/>
              <a:buChar char="•"/>
              <a:tabLst>
                <a:tab pos="4108450" algn="l"/>
              </a:tabLst>
            </a:pPr>
            <a:r>
              <a:rPr lang="en-US" dirty="0">
                <a:solidFill>
                  <a:srgbClr val="2C3D4D"/>
                </a:solidFill>
              </a:rPr>
              <a:t>SDHDA will guarantee up to 80% of the potential lender loss after sale</a:t>
            </a:r>
          </a:p>
          <a:p>
            <a:pPr marL="285750" indent="-285750">
              <a:buFont typeface="Arial" charset="0"/>
              <a:buChar char="•"/>
              <a:tabLst>
                <a:tab pos="4108450" algn="l"/>
              </a:tabLst>
            </a:pPr>
            <a:r>
              <a:rPr lang="en-US" dirty="0">
                <a:solidFill>
                  <a:srgbClr val="2C3D4D"/>
                </a:solidFill>
              </a:rPr>
              <a:t>Loan cannot exceed 85% of the total value or the cost to develop, whichever is less</a:t>
            </a:r>
          </a:p>
          <a:p>
            <a:pPr marL="285750" indent="-285750">
              <a:buFont typeface="Arial" charset="0"/>
              <a:buChar char="•"/>
              <a:tabLst>
                <a:tab pos="4108450" algn="l"/>
              </a:tabLst>
            </a:pPr>
            <a:r>
              <a:rPr lang="en-US" dirty="0">
                <a:solidFill>
                  <a:srgbClr val="2C3D4D"/>
                </a:solidFill>
              </a:rPr>
              <a:t>1/3 of lots must be reserved for affordable houses under $300,000 sales price</a:t>
            </a:r>
          </a:p>
          <a:p>
            <a:pPr marL="285750" indent="-285750">
              <a:buFont typeface="Arial" charset="0"/>
              <a:buChar char="•"/>
              <a:tabLst>
                <a:tab pos="4108450" algn="l"/>
              </a:tabLst>
            </a:pPr>
            <a:r>
              <a:rPr lang="en-US" dirty="0">
                <a:solidFill>
                  <a:srgbClr val="2C3D4D"/>
                </a:solidFill>
              </a:rPr>
              <a:t>There is a 0.5% guarantee fee charged by SDHDA</a:t>
            </a:r>
          </a:p>
          <a:p>
            <a:pPr marL="285750" indent="-285750">
              <a:buFont typeface="Arial" charset="0"/>
              <a:buChar char="•"/>
              <a:tabLst>
                <a:tab pos="4108450" algn="l"/>
              </a:tabLst>
            </a:pPr>
            <a:r>
              <a:rPr lang="en-US" dirty="0">
                <a:solidFill>
                  <a:srgbClr val="2C3D4D"/>
                </a:solidFill>
              </a:rPr>
              <a:t>Unless otherwise stated, guarantee expires 6 months from first draw of development loan</a:t>
            </a:r>
            <a:endParaRPr lang="en-US" sz="1600" dirty="0">
              <a:solidFill>
                <a:srgbClr val="2C3D4D"/>
              </a:solidFill>
            </a:endParaRPr>
          </a:p>
        </p:txBody>
      </p:sp>
    </p:spTree>
    <p:extLst>
      <p:ext uri="{BB962C8B-B14F-4D97-AF65-F5344CB8AC3E}">
        <p14:creationId xmlns:p14="http://schemas.microsoft.com/office/powerpoint/2010/main" val="213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079C94-6989-1F4B-9B12-8437DF554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7" y="0"/>
            <a:ext cx="9144000" cy="6858000"/>
          </a:xfrm>
          <a:prstGeom prst="rect">
            <a:avLst/>
          </a:prstGeom>
        </p:spPr>
      </p:pic>
      <p:sp>
        <p:nvSpPr>
          <p:cNvPr id="16" name="TextBox 15">
            <a:extLst>
              <a:ext uri="{FF2B5EF4-FFF2-40B4-BE49-F238E27FC236}">
                <a16:creationId xmlns:a16="http://schemas.microsoft.com/office/drawing/2014/main" id="{E510E951-4BB9-4B0F-B299-295DBA98AF2E}"/>
              </a:ext>
            </a:extLst>
          </p:cNvPr>
          <p:cNvSpPr txBox="1"/>
          <p:nvPr/>
        </p:nvSpPr>
        <p:spPr>
          <a:xfrm>
            <a:off x="2424610" y="479010"/>
            <a:ext cx="6255025" cy="646331"/>
          </a:xfrm>
          <a:prstGeom prst="rect">
            <a:avLst/>
          </a:prstGeom>
          <a:noFill/>
        </p:spPr>
        <p:txBody>
          <a:bodyPr wrap="square" rtlCol="0">
            <a:spAutoFit/>
          </a:bodyPr>
          <a:lstStyle/>
          <a:p>
            <a:r>
              <a:rPr lang="en-US" sz="3600" dirty="0">
                <a:solidFill>
                  <a:schemeClr val="bg1"/>
                </a:solidFill>
              </a:rPr>
              <a:t>SDPA 2021 Annual Conference</a:t>
            </a:r>
          </a:p>
        </p:txBody>
      </p:sp>
      <p:sp>
        <p:nvSpPr>
          <p:cNvPr id="6" name="Text Placeholder 2">
            <a:extLst>
              <a:ext uri="{FF2B5EF4-FFF2-40B4-BE49-F238E27FC236}">
                <a16:creationId xmlns:a16="http://schemas.microsoft.com/office/drawing/2014/main" id="{4633AD6B-9F8C-4458-B132-ABCEEE310067}"/>
              </a:ext>
            </a:extLst>
          </p:cNvPr>
          <p:cNvSpPr txBox="1">
            <a:spLocks/>
          </p:cNvSpPr>
          <p:nvPr/>
        </p:nvSpPr>
        <p:spPr>
          <a:xfrm>
            <a:off x="593035" y="1839601"/>
            <a:ext cx="8382000" cy="496751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2C3D4D"/>
                </a:solidFill>
              </a:rPr>
              <a:t>Created in 1973</a:t>
            </a:r>
          </a:p>
          <a:p>
            <a:r>
              <a:rPr lang="en-US" sz="2400" dirty="0">
                <a:solidFill>
                  <a:srgbClr val="2C3D4D"/>
                </a:solidFill>
              </a:rPr>
              <a:t>11-11-10.   Development authority created--Independent instrumentality. There is hereby created and established a body politic and corporate with such duties and powers as are set forth in this chapter, to be known as the "South Dakota Housing Development Authority" to carry out the provisions of this chapter. </a:t>
            </a:r>
            <a:r>
              <a:rPr lang="en-US" sz="2400" u="sng" dirty="0">
                <a:solidFill>
                  <a:srgbClr val="2C3D4D"/>
                </a:solidFill>
              </a:rPr>
              <a:t>The authority is hereby constituted an independent public instrumentality</a:t>
            </a:r>
            <a:r>
              <a:rPr lang="en-US" sz="2400" dirty="0">
                <a:solidFill>
                  <a:srgbClr val="2C3D4D"/>
                </a:solidFill>
              </a:rPr>
              <a:t> exercising essential public functions.</a:t>
            </a:r>
            <a:br>
              <a:rPr lang="en-US" sz="2400" dirty="0">
                <a:solidFill>
                  <a:srgbClr val="2C3D4D"/>
                </a:solidFill>
              </a:rPr>
            </a:br>
            <a:r>
              <a:rPr lang="en-US" sz="2400" dirty="0">
                <a:solidFill>
                  <a:srgbClr val="2C3D4D"/>
                </a:solidFill>
              </a:rPr>
              <a:t>Source: SL 1973, </a:t>
            </a:r>
            <a:r>
              <a:rPr lang="en-US" sz="2400" dirty="0" err="1">
                <a:solidFill>
                  <a:srgbClr val="2C3D4D"/>
                </a:solidFill>
              </a:rPr>
              <a:t>ch</a:t>
            </a:r>
            <a:r>
              <a:rPr lang="en-US" sz="2400" dirty="0">
                <a:solidFill>
                  <a:srgbClr val="2C3D4D"/>
                </a:solidFill>
              </a:rPr>
              <a:t> 180, § 3; SDCL Supp, § 28-19-10.</a:t>
            </a:r>
          </a:p>
          <a:p>
            <a:endParaRPr lang="en-US" sz="1800" dirty="0"/>
          </a:p>
          <a:p>
            <a:r>
              <a:rPr lang="en-US" dirty="0"/>
              <a:t> </a:t>
            </a:r>
          </a:p>
        </p:txBody>
      </p:sp>
      <p:sp>
        <p:nvSpPr>
          <p:cNvPr id="2" name="TextBox 1">
            <a:extLst>
              <a:ext uri="{FF2B5EF4-FFF2-40B4-BE49-F238E27FC236}">
                <a16:creationId xmlns:a16="http://schemas.microsoft.com/office/drawing/2014/main" id="{90DA356C-5A10-48C1-A019-EC12640F1B1C}"/>
              </a:ext>
            </a:extLst>
          </p:cNvPr>
          <p:cNvSpPr txBox="1"/>
          <p:nvPr/>
        </p:nvSpPr>
        <p:spPr>
          <a:xfrm>
            <a:off x="3140765" y="1806161"/>
            <a:ext cx="3962400" cy="707886"/>
          </a:xfrm>
          <a:prstGeom prst="rect">
            <a:avLst/>
          </a:prstGeom>
          <a:noFill/>
        </p:spPr>
        <p:txBody>
          <a:bodyPr wrap="square" rtlCol="0">
            <a:spAutoFit/>
          </a:bodyPr>
          <a:lstStyle/>
          <a:p>
            <a:r>
              <a:rPr lang="en-US" sz="4000" b="1" dirty="0"/>
              <a:t>Who is SDHDA?</a:t>
            </a:r>
          </a:p>
        </p:txBody>
      </p:sp>
    </p:spTree>
    <p:extLst>
      <p:ext uri="{BB962C8B-B14F-4D97-AF65-F5344CB8AC3E}">
        <p14:creationId xmlns:p14="http://schemas.microsoft.com/office/powerpoint/2010/main" val="55893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p:cTn id="19"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9"/>
            <a:ext cx="8158734" cy="4351338"/>
          </a:xfrm>
        </p:spPr>
        <p:txBody>
          <a:bodyPr>
            <a:normAutofit lnSpcReduction="10000"/>
          </a:bodyPr>
          <a:lstStyle/>
          <a:p>
            <a:pPr marL="0" indent="0">
              <a:buNone/>
            </a:pPr>
            <a:r>
              <a:rPr lang="en-US" sz="3200" dirty="0" err="1">
                <a:solidFill>
                  <a:srgbClr val="2C3D4D"/>
                </a:solidFill>
              </a:rPr>
              <a:t>BuildSpec</a:t>
            </a:r>
            <a:r>
              <a:rPr lang="en-US" sz="3200" dirty="0">
                <a:solidFill>
                  <a:srgbClr val="2C3D4D"/>
                </a:solidFill>
              </a:rPr>
              <a:t> – Speculative Home Program</a:t>
            </a:r>
          </a:p>
          <a:p>
            <a:r>
              <a:rPr lang="en-US" dirty="0">
                <a:solidFill>
                  <a:srgbClr val="2C3D4D"/>
                </a:solidFill>
              </a:rPr>
              <a:t>Created in 2013 with $1 million from the South Dakota Homebuilders Association, received as part of the National Mortgage Fraud Settlement Fund, and matched by up to $1 million from SDHDA</a:t>
            </a:r>
          </a:p>
          <a:p>
            <a:r>
              <a:rPr lang="en-US" dirty="0">
                <a:solidFill>
                  <a:srgbClr val="2C3D4D"/>
                </a:solidFill>
              </a:rPr>
              <a:t>Provide construction loans to SDHBA members to encourage speculative building</a:t>
            </a:r>
          </a:p>
          <a:p>
            <a:r>
              <a:rPr lang="en-US" dirty="0">
                <a:solidFill>
                  <a:srgbClr val="2C3D4D"/>
                </a:solidFill>
              </a:rPr>
              <a:t>Homes cannot exceed $300,000 in value</a:t>
            </a:r>
          </a:p>
          <a:p>
            <a:r>
              <a:rPr lang="en-US" dirty="0">
                <a:solidFill>
                  <a:srgbClr val="2C3D4D"/>
                </a:solidFill>
              </a:rPr>
              <a:t>Maximum loan cannot exceed 80% of the value of the home</a:t>
            </a:r>
          </a:p>
        </p:txBody>
      </p:sp>
    </p:spTree>
    <p:extLst>
      <p:ext uri="{BB962C8B-B14F-4D97-AF65-F5344CB8AC3E}">
        <p14:creationId xmlns:p14="http://schemas.microsoft.com/office/powerpoint/2010/main" val="82796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9"/>
            <a:ext cx="8158734" cy="4351338"/>
          </a:xfrm>
        </p:spPr>
        <p:txBody>
          <a:bodyPr>
            <a:normAutofit fontScale="92500"/>
          </a:bodyPr>
          <a:lstStyle/>
          <a:p>
            <a:pPr marL="0" indent="0">
              <a:lnSpc>
                <a:spcPct val="80000"/>
              </a:lnSpc>
              <a:buNone/>
            </a:pPr>
            <a:r>
              <a:rPr lang="en-US" sz="3500" dirty="0" err="1">
                <a:solidFill>
                  <a:srgbClr val="2C3D4D"/>
                </a:solidFill>
              </a:rPr>
              <a:t>BuildSpec</a:t>
            </a:r>
            <a:r>
              <a:rPr lang="en-US" sz="3500" dirty="0">
                <a:solidFill>
                  <a:srgbClr val="2C3D4D"/>
                </a:solidFill>
              </a:rPr>
              <a:t> – Speculative Home Program</a:t>
            </a:r>
          </a:p>
          <a:p>
            <a:r>
              <a:rPr lang="en-US" dirty="0">
                <a:solidFill>
                  <a:srgbClr val="2C3D4D"/>
                </a:solidFill>
              </a:rPr>
              <a:t>Loan origination fee of 1% of the loan amount per home</a:t>
            </a:r>
          </a:p>
          <a:p>
            <a:r>
              <a:rPr lang="en-US" dirty="0">
                <a:solidFill>
                  <a:srgbClr val="2C3D4D"/>
                </a:solidFill>
              </a:rPr>
              <a:t>Maximum loan term is 12 months with a possible 6 month extension at an additional 0.5% origination fee</a:t>
            </a:r>
          </a:p>
          <a:p>
            <a:r>
              <a:rPr lang="en-US" dirty="0">
                <a:solidFill>
                  <a:srgbClr val="2C3D4D"/>
                </a:solidFill>
              </a:rPr>
              <a:t>0% interest for the first 6 months of the loan </a:t>
            </a:r>
            <a:r>
              <a:rPr lang="mr-IN" dirty="0">
                <a:solidFill>
                  <a:srgbClr val="2C3D4D"/>
                </a:solidFill>
              </a:rPr>
              <a:t>–</a:t>
            </a:r>
            <a:r>
              <a:rPr lang="en-US" dirty="0">
                <a:solidFill>
                  <a:srgbClr val="2C3D4D"/>
                </a:solidFill>
              </a:rPr>
              <a:t> balance of term at ½ of the first-time homebuyer market rate used by SDHDA  </a:t>
            </a:r>
          </a:p>
          <a:p>
            <a:r>
              <a:rPr lang="en-US" dirty="0">
                <a:solidFill>
                  <a:srgbClr val="2C3D4D"/>
                </a:solidFill>
              </a:rPr>
              <a:t>To date - $6,571,944.00 loan volume committed</a:t>
            </a:r>
          </a:p>
          <a:p>
            <a:r>
              <a:rPr lang="en-US" dirty="0">
                <a:solidFill>
                  <a:srgbClr val="2C3D4D"/>
                </a:solidFill>
              </a:rPr>
              <a:t>SDHBA gets a flat rate of $500 per complete application </a:t>
            </a:r>
          </a:p>
        </p:txBody>
      </p:sp>
    </p:spTree>
    <p:extLst>
      <p:ext uri="{BB962C8B-B14F-4D97-AF65-F5344CB8AC3E}">
        <p14:creationId xmlns:p14="http://schemas.microsoft.com/office/powerpoint/2010/main" val="63116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1A7918-AF05-BB42-802F-DB8B5844E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1710"/>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15" name="TextBox 14">
            <a:extLst>
              <a:ext uri="{FF2B5EF4-FFF2-40B4-BE49-F238E27FC236}">
                <a16:creationId xmlns:a16="http://schemas.microsoft.com/office/drawing/2014/main" id="{4784E0DA-8D59-2D48-89A0-1F85130FB66E}"/>
              </a:ext>
            </a:extLst>
          </p:cNvPr>
          <p:cNvSpPr txBox="1"/>
          <p:nvPr/>
        </p:nvSpPr>
        <p:spPr>
          <a:xfrm>
            <a:off x="1848678" y="2367171"/>
            <a:ext cx="5446643" cy="2123658"/>
          </a:xfrm>
          <a:prstGeom prst="rect">
            <a:avLst/>
          </a:prstGeom>
          <a:noFill/>
        </p:spPr>
        <p:txBody>
          <a:bodyPr wrap="square" rtlCol="0">
            <a:spAutoFit/>
          </a:bodyPr>
          <a:lstStyle/>
          <a:p>
            <a:pPr algn="ctr"/>
            <a:r>
              <a:rPr lang="en-US" sz="3600" b="1" dirty="0"/>
              <a:t>Mike Harsma</a:t>
            </a:r>
          </a:p>
          <a:p>
            <a:pPr algn="ctr"/>
            <a:r>
              <a:rPr lang="en-US" sz="2400" b="1" dirty="0">
                <a:solidFill>
                  <a:srgbClr val="24AB6E"/>
                </a:solidFill>
              </a:rPr>
              <a:t>Director</a:t>
            </a:r>
          </a:p>
          <a:p>
            <a:pPr algn="ctr"/>
            <a:r>
              <a:rPr lang="en-US" sz="2400" dirty="0"/>
              <a:t>Oversees all activities of the Single Family Development Division</a:t>
            </a:r>
          </a:p>
          <a:p>
            <a:r>
              <a:rPr lang="en-US" sz="2400" dirty="0">
                <a:hlinkClick r:id="rId3"/>
              </a:rPr>
              <a:t>mike@sdhda.org</a:t>
            </a:r>
            <a:r>
              <a:rPr lang="en-US" sz="2400" dirty="0"/>
              <a:t> 1-605-773-5236</a:t>
            </a:r>
          </a:p>
        </p:txBody>
      </p:sp>
    </p:spTree>
    <p:extLst>
      <p:ext uri="{BB962C8B-B14F-4D97-AF65-F5344CB8AC3E}">
        <p14:creationId xmlns:p14="http://schemas.microsoft.com/office/powerpoint/2010/main" val="156983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423160"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HOMEOWNERSHIP DIVISION</a:t>
            </a:r>
          </a:p>
        </p:txBody>
      </p:sp>
      <p:sp>
        <p:nvSpPr>
          <p:cNvPr id="3" name="Content Placeholder 2"/>
          <p:cNvSpPr>
            <a:spLocks noGrp="1"/>
          </p:cNvSpPr>
          <p:nvPr>
            <p:ph idx="1"/>
          </p:nvPr>
        </p:nvSpPr>
        <p:spPr>
          <a:xfrm>
            <a:off x="628650" y="1971929"/>
            <a:ext cx="7886700" cy="4351338"/>
          </a:xfrm>
        </p:spPr>
        <p:txBody>
          <a:bodyPr/>
          <a:lstStyle/>
          <a:p>
            <a:pPr>
              <a:lnSpc>
                <a:spcPct val="80000"/>
              </a:lnSpc>
            </a:pPr>
            <a:r>
              <a:rPr lang="en-US" sz="3200" dirty="0">
                <a:solidFill>
                  <a:srgbClr val="2C3D4D"/>
                </a:solidFill>
              </a:rPr>
              <a:t>First-time Homebuyer Program </a:t>
            </a:r>
            <a:r>
              <a:rPr lang="en-US" sz="2400" i="1" dirty="0">
                <a:solidFill>
                  <a:srgbClr val="2C3D4D"/>
                </a:solidFill>
              </a:rPr>
              <a:t>(FTHB)</a:t>
            </a:r>
          </a:p>
          <a:p>
            <a:pPr lvl="1"/>
            <a:r>
              <a:rPr lang="en-US" dirty="0">
                <a:solidFill>
                  <a:srgbClr val="2C3D4D"/>
                </a:solidFill>
              </a:rPr>
              <a:t>SDHDA Tax Credit </a:t>
            </a:r>
            <a:r>
              <a:rPr lang="en-US" i="1" dirty="0">
                <a:solidFill>
                  <a:srgbClr val="2C3D4D"/>
                </a:solidFill>
              </a:rPr>
              <a:t>(MCC)</a:t>
            </a:r>
          </a:p>
          <a:p>
            <a:pPr>
              <a:lnSpc>
                <a:spcPct val="80000"/>
              </a:lnSpc>
            </a:pPr>
            <a:r>
              <a:rPr lang="en-US" sz="3200" dirty="0">
                <a:solidFill>
                  <a:srgbClr val="2C3D4D"/>
                </a:solidFill>
              </a:rPr>
              <a:t>Repeat Homebuyer Loan Program</a:t>
            </a:r>
          </a:p>
          <a:p>
            <a:pPr>
              <a:lnSpc>
                <a:spcPct val="80000"/>
              </a:lnSpc>
            </a:pPr>
            <a:r>
              <a:rPr lang="en-US" sz="3200" dirty="0">
                <a:solidFill>
                  <a:srgbClr val="2C3D4D"/>
                </a:solidFill>
              </a:rPr>
              <a:t>Downpayment Assistance </a:t>
            </a:r>
            <a:r>
              <a:rPr lang="en-US" sz="2400" i="1" dirty="0">
                <a:solidFill>
                  <a:srgbClr val="2C3D4D"/>
                </a:solidFill>
              </a:rPr>
              <a:t>(DPA) </a:t>
            </a:r>
            <a:endParaRPr lang="en-US" sz="2400" i="1" dirty="0">
              <a:solidFill>
                <a:srgbClr val="FF0000"/>
              </a:solidFill>
            </a:endParaRPr>
          </a:p>
          <a:p>
            <a:pPr>
              <a:lnSpc>
                <a:spcPct val="80000"/>
              </a:lnSpc>
            </a:pPr>
            <a:r>
              <a:rPr lang="en-US" sz="3200" dirty="0">
                <a:solidFill>
                  <a:srgbClr val="2C3D4D"/>
                </a:solidFill>
              </a:rPr>
              <a:t>Homebuyer Education </a:t>
            </a:r>
          </a:p>
          <a:p>
            <a:pPr lvl="1"/>
            <a:r>
              <a:rPr lang="en-US" dirty="0">
                <a:solidFill>
                  <a:srgbClr val="2C3D4D"/>
                </a:solidFill>
              </a:rPr>
              <a:t>HERO</a:t>
            </a:r>
          </a:p>
          <a:p>
            <a:pPr lvl="1"/>
            <a:r>
              <a:rPr lang="en-US" dirty="0">
                <a:solidFill>
                  <a:srgbClr val="2C3D4D"/>
                </a:solidFill>
              </a:rPr>
              <a:t>HUD Housing Counseling Grant</a:t>
            </a:r>
          </a:p>
          <a:p>
            <a:pPr>
              <a:lnSpc>
                <a:spcPct val="80000"/>
              </a:lnSpc>
            </a:pPr>
            <a:r>
              <a:rPr lang="en-US" sz="3200" dirty="0">
                <a:solidFill>
                  <a:srgbClr val="2C3D4D"/>
                </a:solidFill>
              </a:rPr>
              <a:t>Community Home Improvement Program </a:t>
            </a:r>
            <a:r>
              <a:rPr lang="en-US" sz="2400" i="1" dirty="0">
                <a:solidFill>
                  <a:srgbClr val="2C3D4D"/>
                </a:solidFill>
              </a:rPr>
              <a:t>(CHIP)</a:t>
            </a:r>
          </a:p>
        </p:txBody>
      </p:sp>
    </p:spTree>
    <p:extLst>
      <p:ext uri="{BB962C8B-B14F-4D97-AF65-F5344CB8AC3E}">
        <p14:creationId xmlns:p14="http://schemas.microsoft.com/office/powerpoint/2010/main" val="111868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1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1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1000"/>
                                        <p:tgtEl>
                                          <p:spTgt spid="3">
                                            <p:txEl>
                                              <p:pRg st="4" end="4"/>
                                            </p:txEl>
                                          </p:spTgt>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1000"/>
                                        <p:tgtEl>
                                          <p:spTgt spid="3">
                                            <p:txEl>
                                              <p:pRg st="5" end="5"/>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left)">
                                      <p:cBhvr>
                                        <p:cTn id="33" dur="10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left)">
                                      <p:cBhvr>
                                        <p:cTn id="3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423160"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HOMEOWNERSHIP DIVISION</a:t>
            </a:r>
          </a:p>
        </p:txBody>
      </p:sp>
      <p:sp>
        <p:nvSpPr>
          <p:cNvPr id="3" name="Content Placeholder 2"/>
          <p:cNvSpPr>
            <a:spLocks noGrp="1"/>
          </p:cNvSpPr>
          <p:nvPr>
            <p:ph idx="1"/>
          </p:nvPr>
        </p:nvSpPr>
        <p:spPr>
          <a:xfrm>
            <a:off x="628650" y="1971929"/>
            <a:ext cx="7886700" cy="4351338"/>
          </a:xfrm>
        </p:spPr>
        <p:txBody>
          <a:bodyPr/>
          <a:lstStyle/>
          <a:p>
            <a:pPr marL="0" indent="0">
              <a:buNone/>
            </a:pPr>
            <a:r>
              <a:rPr lang="en-US" sz="3200" dirty="0"/>
              <a:t>First-time Homebuyer Program</a:t>
            </a:r>
          </a:p>
          <a:p>
            <a:r>
              <a:rPr lang="en-US" dirty="0"/>
              <a:t>First-time homebuyer</a:t>
            </a:r>
            <a:endParaRPr lang="en-US" i="1" dirty="0"/>
          </a:p>
          <a:p>
            <a:r>
              <a:rPr lang="en-US" dirty="0"/>
              <a:t>Income limits </a:t>
            </a:r>
            <a:r>
              <a:rPr lang="mr-IN" dirty="0"/>
              <a:t>–</a:t>
            </a:r>
            <a:r>
              <a:rPr lang="en-US" dirty="0"/>
              <a:t> 100%/115% of AMI</a:t>
            </a:r>
          </a:p>
          <a:p>
            <a:r>
              <a:rPr lang="en-US" dirty="0"/>
              <a:t>Purchase price limit - $300,000 </a:t>
            </a:r>
            <a:r>
              <a:rPr lang="en-US" sz="2400" i="1" dirty="0"/>
              <a:t>(4/30/21)</a:t>
            </a:r>
          </a:p>
          <a:p>
            <a:r>
              <a:rPr lang="en-US" dirty="0"/>
              <a:t>Insured or guaranteed by FHA, VA, USDA Rural Development, Private Mortgage Insurance (PMI) companies, Uninsured </a:t>
            </a:r>
            <a:r>
              <a:rPr lang="en-US" sz="2400" i="1" dirty="0"/>
              <a:t>(20% down)</a:t>
            </a:r>
          </a:p>
          <a:p>
            <a:r>
              <a:rPr lang="en-US" dirty="0"/>
              <a:t>Average Credit Score is 714</a:t>
            </a:r>
          </a:p>
        </p:txBody>
      </p:sp>
    </p:spTree>
    <p:extLst>
      <p:ext uri="{BB962C8B-B14F-4D97-AF65-F5344CB8AC3E}">
        <p14:creationId xmlns:p14="http://schemas.microsoft.com/office/powerpoint/2010/main" val="56612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1000"/>
                                        <p:tgtEl>
                                          <p:spTgt spid="3">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1000"/>
                                        <p:tgtEl>
                                          <p:spTgt spid="3">
                                            <p:txEl>
                                              <p:pRg st="3" end="3"/>
                                            </p:txEl>
                                          </p:spTgt>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1000"/>
                                        <p:tgtEl>
                                          <p:spTgt spid="3">
                                            <p:txEl>
                                              <p:pRg st="4" end="4"/>
                                            </p:txEl>
                                          </p:spTgt>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left)">
                                      <p:cBhvr>
                                        <p:cTn id="23"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423160"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HOMEOWNERSHIP DIVISION</a:t>
            </a:r>
          </a:p>
        </p:txBody>
      </p:sp>
      <p:sp>
        <p:nvSpPr>
          <p:cNvPr id="3" name="Content Placeholder 2"/>
          <p:cNvSpPr>
            <a:spLocks noGrp="1"/>
          </p:cNvSpPr>
          <p:nvPr>
            <p:ph idx="1"/>
          </p:nvPr>
        </p:nvSpPr>
        <p:spPr>
          <a:xfrm>
            <a:off x="628650" y="1971929"/>
            <a:ext cx="7886700" cy="4351338"/>
          </a:xfrm>
        </p:spPr>
        <p:txBody>
          <a:bodyPr>
            <a:normAutofit fontScale="92500" lnSpcReduction="10000"/>
          </a:bodyPr>
          <a:lstStyle/>
          <a:p>
            <a:pPr marL="0" indent="0">
              <a:buNone/>
            </a:pPr>
            <a:r>
              <a:rPr lang="en-US" sz="3500" dirty="0">
                <a:solidFill>
                  <a:srgbClr val="2C3D4D"/>
                </a:solidFill>
              </a:rPr>
              <a:t>First-time Homebuyer Program</a:t>
            </a:r>
          </a:p>
          <a:p>
            <a:pPr marL="0" indent="0">
              <a:buNone/>
            </a:pPr>
            <a:endParaRPr lang="en-US" sz="3200" dirty="0">
              <a:solidFill>
                <a:srgbClr val="27343F"/>
              </a:solidFill>
            </a:endParaRPr>
          </a:p>
          <a:p>
            <a:pPr marL="0" indent="0">
              <a:buNone/>
            </a:pPr>
            <a:endParaRPr lang="en-US" sz="3200" dirty="0">
              <a:solidFill>
                <a:srgbClr val="27343F"/>
              </a:solidFill>
            </a:endParaRPr>
          </a:p>
          <a:p>
            <a:pPr marL="0" indent="0">
              <a:buNone/>
            </a:pPr>
            <a:endParaRPr lang="en-US" sz="3200" dirty="0">
              <a:solidFill>
                <a:srgbClr val="27343F"/>
              </a:solidFill>
            </a:endParaRPr>
          </a:p>
          <a:p>
            <a:pPr marL="0" indent="0">
              <a:buNone/>
            </a:pPr>
            <a:endParaRPr lang="en-US" sz="3200" dirty="0">
              <a:solidFill>
                <a:srgbClr val="27343F"/>
              </a:solidFill>
            </a:endParaRPr>
          </a:p>
          <a:p>
            <a:pPr>
              <a:lnSpc>
                <a:spcPct val="100000"/>
              </a:lnSpc>
              <a:spcBef>
                <a:spcPts val="0"/>
              </a:spcBef>
            </a:pPr>
            <a:endParaRPr lang="en-US" sz="2000" i="1" dirty="0">
              <a:solidFill>
                <a:srgbClr val="2C3D4D"/>
              </a:solidFill>
            </a:endParaRPr>
          </a:p>
          <a:p>
            <a:pPr>
              <a:lnSpc>
                <a:spcPct val="100000"/>
              </a:lnSpc>
              <a:spcBef>
                <a:spcPts val="0"/>
              </a:spcBef>
            </a:pPr>
            <a:r>
              <a:rPr lang="en-US" sz="2000" dirty="0"/>
              <a:t>40 </a:t>
            </a:r>
            <a:r>
              <a:rPr lang="en-US" sz="2000"/>
              <a:t>Participating Lenders (2.375% + $500 + $250 MCC)</a:t>
            </a:r>
            <a:endParaRPr lang="en-US" sz="2000" dirty="0"/>
          </a:p>
          <a:p>
            <a:pPr>
              <a:lnSpc>
                <a:spcPct val="100000"/>
              </a:lnSpc>
              <a:spcBef>
                <a:spcPts val="0"/>
              </a:spcBef>
            </a:pPr>
            <a:r>
              <a:rPr lang="en-US" sz="2000" dirty="0"/>
              <a:t>266 branch locations</a:t>
            </a:r>
          </a:p>
          <a:p>
            <a:pPr>
              <a:lnSpc>
                <a:spcPct val="100000"/>
              </a:lnSpc>
              <a:spcBef>
                <a:spcPts val="0"/>
              </a:spcBef>
            </a:pPr>
            <a:r>
              <a:rPr lang="en-US" sz="2000" dirty="0"/>
              <a:t>51% are originated in Sioux Falls or Rapid City</a:t>
            </a:r>
          </a:p>
          <a:p>
            <a:pPr>
              <a:lnSpc>
                <a:spcPct val="100000"/>
              </a:lnSpc>
              <a:spcBef>
                <a:spcPts val="0"/>
              </a:spcBef>
            </a:pPr>
            <a:r>
              <a:rPr lang="en-US" sz="2000" dirty="0"/>
              <a:t>58% of the originated loans come from the top five l</a:t>
            </a:r>
            <a:r>
              <a:rPr lang="en-US" sz="2100" dirty="0"/>
              <a:t>enders</a:t>
            </a:r>
          </a:p>
          <a:p>
            <a:pPr>
              <a:lnSpc>
                <a:spcPct val="100000"/>
              </a:lnSpc>
              <a:spcBef>
                <a:spcPts val="0"/>
              </a:spcBef>
            </a:pPr>
            <a:r>
              <a:rPr lang="en-US" sz="2100" dirty="0"/>
              <a:t>5 sub servicers (69% are with Great Western Bank)</a:t>
            </a:r>
          </a:p>
          <a:p>
            <a:pPr>
              <a:lnSpc>
                <a:spcPct val="100000"/>
              </a:lnSpc>
              <a:spcBef>
                <a:spcPts val="0"/>
              </a:spcBef>
            </a:pPr>
            <a:r>
              <a:rPr lang="en-US" sz="2000" dirty="0"/>
              <a:t>1 master servicer - Idaho Housing and Finance Association</a:t>
            </a:r>
          </a:p>
        </p:txBody>
      </p:sp>
      <p:sp>
        <p:nvSpPr>
          <p:cNvPr id="4" name="TextBox 3"/>
          <p:cNvSpPr txBox="1"/>
          <p:nvPr/>
        </p:nvSpPr>
        <p:spPr>
          <a:xfrm>
            <a:off x="450342" y="2336424"/>
            <a:ext cx="1033272" cy="2169825"/>
          </a:xfrm>
          <a:prstGeom prst="rect">
            <a:avLst/>
          </a:prstGeom>
          <a:noFill/>
        </p:spPr>
        <p:txBody>
          <a:bodyPr wrap="square" rtlCol="0">
            <a:spAutoFit/>
          </a:bodyPr>
          <a:lstStyle/>
          <a:p>
            <a:pPr algn="r"/>
            <a:r>
              <a:rPr lang="en-US" u="sng" dirty="0">
                <a:solidFill>
                  <a:srgbClr val="5AA6DC"/>
                </a:solidFill>
              </a:rPr>
              <a:t>FY2019</a:t>
            </a:r>
          </a:p>
          <a:p>
            <a:pPr algn="r"/>
            <a:r>
              <a:rPr lang="en-US" dirty="0">
                <a:solidFill>
                  <a:srgbClr val="5AA6DC"/>
                </a:solidFill>
              </a:rPr>
              <a:t>4,925</a:t>
            </a:r>
          </a:p>
          <a:p>
            <a:pPr algn="r"/>
            <a:r>
              <a:rPr lang="en-US" dirty="0">
                <a:solidFill>
                  <a:srgbClr val="5AA6DC"/>
                </a:solidFill>
              </a:rPr>
              <a:t>7.09%</a:t>
            </a:r>
          </a:p>
          <a:p>
            <a:pPr algn="r"/>
            <a:r>
              <a:rPr lang="en-US" dirty="0">
                <a:solidFill>
                  <a:srgbClr val="5AA6DC"/>
                </a:solidFill>
              </a:rPr>
              <a:t>.45%</a:t>
            </a:r>
          </a:p>
          <a:p>
            <a:pPr algn="r"/>
            <a:endParaRPr lang="en-US" sz="900" dirty="0">
              <a:solidFill>
                <a:srgbClr val="5AA6DC"/>
              </a:solidFill>
            </a:endParaRPr>
          </a:p>
          <a:p>
            <a:pPr algn="r"/>
            <a:r>
              <a:rPr lang="en-US" dirty="0">
                <a:solidFill>
                  <a:srgbClr val="5AA6DC"/>
                </a:solidFill>
              </a:rPr>
              <a:t>$409.5</a:t>
            </a:r>
          </a:p>
          <a:p>
            <a:pPr algn="r"/>
            <a:r>
              <a:rPr lang="en-US" dirty="0">
                <a:solidFill>
                  <a:srgbClr val="5AA6DC"/>
                </a:solidFill>
              </a:rPr>
              <a:t>2,695</a:t>
            </a:r>
          </a:p>
          <a:p>
            <a:pPr algn="r"/>
            <a:r>
              <a:rPr lang="en-US" dirty="0">
                <a:solidFill>
                  <a:srgbClr val="5AA6DC"/>
                </a:solidFill>
              </a:rPr>
              <a:t>8.39%</a:t>
            </a:r>
          </a:p>
        </p:txBody>
      </p:sp>
      <p:sp>
        <p:nvSpPr>
          <p:cNvPr id="6" name="TextBox 5"/>
          <p:cNvSpPr txBox="1"/>
          <p:nvPr/>
        </p:nvSpPr>
        <p:spPr>
          <a:xfrm>
            <a:off x="1503529" y="2336424"/>
            <a:ext cx="1033272" cy="2169825"/>
          </a:xfrm>
          <a:prstGeom prst="rect">
            <a:avLst/>
          </a:prstGeom>
          <a:noFill/>
        </p:spPr>
        <p:txBody>
          <a:bodyPr wrap="square" rtlCol="0">
            <a:spAutoFit/>
          </a:bodyPr>
          <a:lstStyle/>
          <a:p>
            <a:pPr algn="r"/>
            <a:r>
              <a:rPr lang="en-US" u="sng" dirty="0">
                <a:solidFill>
                  <a:srgbClr val="5AA6DC"/>
                </a:solidFill>
              </a:rPr>
              <a:t>FY2020</a:t>
            </a:r>
          </a:p>
          <a:p>
            <a:pPr algn="r"/>
            <a:r>
              <a:rPr lang="en-US" dirty="0">
                <a:solidFill>
                  <a:srgbClr val="5AA6DC"/>
                </a:solidFill>
              </a:rPr>
              <a:t>4,279</a:t>
            </a:r>
          </a:p>
          <a:p>
            <a:pPr algn="r"/>
            <a:r>
              <a:rPr lang="en-US" dirty="0">
                <a:solidFill>
                  <a:srgbClr val="5AA6DC"/>
                </a:solidFill>
              </a:rPr>
              <a:t>6.52%</a:t>
            </a:r>
          </a:p>
          <a:p>
            <a:pPr algn="r"/>
            <a:r>
              <a:rPr lang="en-US" dirty="0">
                <a:solidFill>
                  <a:srgbClr val="5AA6DC"/>
                </a:solidFill>
              </a:rPr>
              <a:t>.44%</a:t>
            </a:r>
          </a:p>
          <a:p>
            <a:pPr algn="r"/>
            <a:endParaRPr lang="en-US" sz="900" dirty="0">
              <a:solidFill>
                <a:srgbClr val="5AA6DC"/>
              </a:solidFill>
            </a:endParaRPr>
          </a:p>
          <a:p>
            <a:pPr algn="r"/>
            <a:r>
              <a:rPr lang="en-US" dirty="0">
                <a:solidFill>
                  <a:srgbClr val="5AA6DC"/>
                </a:solidFill>
              </a:rPr>
              <a:t>$444.7</a:t>
            </a:r>
          </a:p>
          <a:p>
            <a:pPr algn="r"/>
            <a:r>
              <a:rPr lang="en-US" dirty="0">
                <a:solidFill>
                  <a:srgbClr val="5AA6DC"/>
                </a:solidFill>
              </a:rPr>
              <a:t>2,731</a:t>
            </a:r>
          </a:p>
          <a:p>
            <a:pPr algn="r"/>
            <a:r>
              <a:rPr lang="en-US" dirty="0">
                <a:solidFill>
                  <a:srgbClr val="5AA6DC"/>
                </a:solidFill>
              </a:rPr>
              <a:t>8.31%</a:t>
            </a:r>
          </a:p>
        </p:txBody>
      </p:sp>
      <p:pic>
        <p:nvPicPr>
          <p:cNvPr id="11" name="Picture 10"/>
          <p:cNvPicPr>
            <a:picLocks noChangeAspect="1"/>
          </p:cNvPicPr>
          <p:nvPr/>
        </p:nvPicPr>
        <p:blipFill rotWithShape="1">
          <a:blip r:embed="rId3">
            <a:alphaModFix amt="35000"/>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rcRect l="370" t="-985" r="4208" b="35289"/>
          <a:stretch/>
        </p:blipFill>
        <p:spPr>
          <a:xfrm>
            <a:off x="3655639" y="2407005"/>
            <a:ext cx="5312664" cy="20376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3820874" y="2336423"/>
            <a:ext cx="2482271" cy="2169825"/>
          </a:xfrm>
          <a:prstGeom prst="rect">
            <a:avLst/>
          </a:prstGeom>
          <a:noFill/>
        </p:spPr>
        <p:txBody>
          <a:bodyPr wrap="square" rtlCol="0">
            <a:spAutoFit/>
          </a:bodyPr>
          <a:lstStyle/>
          <a:p>
            <a:endParaRPr lang="en-US" dirty="0">
              <a:solidFill>
                <a:srgbClr val="27343F"/>
              </a:solidFill>
            </a:endParaRPr>
          </a:p>
          <a:p>
            <a:r>
              <a:rPr lang="en-US" b="1" dirty="0">
                <a:solidFill>
                  <a:srgbClr val="2C3D4D"/>
                </a:solidFill>
              </a:rPr>
              <a:t>Portfolio Size</a:t>
            </a:r>
          </a:p>
          <a:p>
            <a:r>
              <a:rPr lang="en-US" b="1" dirty="0">
                <a:solidFill>
                  <a:srgbClr val="2C3D4D"/>
                </a:solidFill>
              </a:rPr>
              <a:t>Delinquency Rate</a:t>
            </a:r>
          </a:p>
          <a:p>
            <a:r>
              <a:rPr lang="en-US" b="1" dirty="0">
                <a:solidFill>
                  <a:srgbClr val="2C3D4D"/>
                </a:solidFill>
              </a:rPr>
              <a:t>Foreclosure Rate</a:t>
            </a:r>
          </a:p>
          <a:p>
            <a:endParaRPr lang="en-US" sz="900" b="1" dirty="0">
              <a:solidFill>
                <a:srgbClr val="2C3D4D"/>
              </a:solidFill>
            </a:endParaRPr>
          </a:p>
          <a:p>
            <a:r>
              <a:rPr lang="en-US" b="1" dirty="0">
                <a:solidFill>
                  <a:srgbClr val="2C3D4D"/>
                </a:solidFill>
              </a:rPr>
              <a:t>Loan Volume </a:t>
            </a:r>
            <a:r>
              <a:rPr lang="en-US" sz="1200" b="1" dirty="0">
                <a:solidFill>
                  <a:srgbClr val="2C3D4D"/>
                </a:solidFill>
              </a:rPr>
              <a:t>(in millions)</a:t>
            </a:r>
          </a:p>
          <a:p>
            <a:r>
              <a:rPr lang="en-US" b="1" dirty="0">
                <a:solidFill>
                  <a:srgbClr val="2C3D4D"/>
                </a:solidFill>
              </a:rPr>
              <a:t>New Loans</a:t>
            </a:r>
          </a:p>
          <a:p>
            <a:r>
              <a:rPr lang="en-US" b="1" dirty="0">
                <a:solidFill>
                  <a:srgbClr val="2C3D4D"/>
                </a:solidFill>
              </a:rPr>
              <a:t>New Construction</a:t>
            </a:r>
          </a:p>
        </p:txBody>
      </p:sp>
      <p:sp>
        <p:nvSpPr>
          <p:cNvPr id="12" name="Rounded Rectangle 11"/>
          <p:cNvSpPr/>
          <p:nvPr/>
        </p:nvSpPr>
        <p:spPr>
          <a:xfrm>
            <a:off x="2574575" y="2413337"/>
            <a:ext cx="1033272" cy="2031325"/>
          </a:xfrm>
          <a:prstGeom prst="roundRect">
            <a:avLst/>
          </a:prstGeom>
          <a:solidFill>
            <a:srgbClr val="5AA6DC"/>
          </a:solidFill>
          <a:ln>
            <a:solidFill>
              <a:srgbClr val="5AA6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521636" y="2336424"/>
            <a:ext cx="1033272" cy="2446824"/>
          </a:xfrm>
          <a:prstGeom prst="rect">
            <a:avLst/>
          </a:prstGeom>
          <a:noFill/>
        </p:spPr>
        <p:txBody>
          <a:bodyPr wrap="square" rtlCol="0">
            <a:spAutoFit/>
          </a:bodyPr>
          <a:lstStyle/>
          <a:p>
            <a:pPr algn="r"/>
            <a:r>
              <a:rPr lang="en-US" u="sng" dirty="0">
                <a:solidFill>
                  <a:srgbClr val="27343F"/>
                </a:solidFill>
              </a:rPr>
              <a:t>FY2021</a:t>
            </a:r>
          </a:p>
          <a:p>
            <a:pPr algn="r"/>
            <a:r>
              <a:rPr lang="en-US" dirty="0">
                <a:solidFill>
                  <a:srgbClr val="27343F"/>
                </a:solidFill>
              </a:rPr>
              <a:t>3,484</a:t>
            </a:r>
          </a:p>
          <a:p>
            <a:pPr algn="r"/>
            <a:r>
              <a:rPr lang="en-US" dirty="0">
                <a:solidFill>
                  <a:srgbClr val="27343F"/>
                </a:solidFill>
              </a:rPr>
              <a:t>6.63%</a:t>
            </a:r>
          </a:p>
          <a:p>
            <a:pPr algn="r"/>
            <a:r>
              <a:rPr lang="en-US" dirty="0">
                <a:solidFill>
                  <a:srgbClr val="27343F"/>
                </a:solidFill>
              </a:rPr>
              <a:t>.29%</a:t>
            </a:r>
          </a:p>
          <a:p>
            <a:pPr algn="r"/>
            <a:endParaRPr lang="en-US" sz="900" dirty="0">
              <a:solidFill>
                <a:srgbClr val="27343F"/>
              </a:solidFill>
            </a:endParaRPr>
          </a:p>
          <a:p>
            <a:pPr algn="r"/>
            <a:r>
              <a:rPr lang="en-US" dirty="0">
                <a:solidFill>
                  <a:srgbClr val="27343F"/>
                </a:solidFill>
              </a:rPr>
              <a:t>$441.0</a:t>
            </a:r>
          </a:p>
          <a:p>
            <a:pPr algn="r"/>
            <a:r>
              <a:rPr lang="en-US" dirty="0">
                <a:solidFill>
                  <a:srgbClr val="27343F"/>
                </a:solidFill>
              </a:rPr>
              <a:t>2,511</a:t>
            </a:r>
          </a:p>
          <a:p>
            <a:pPr algn="r"/>
            <a:r>
              <a:rPr lang="en-US" dirty="0">
                <a:solidFill>
                  <a:srgbClr val="27343F"/>
                </a:solidFill>
              </a:rPr>
              <a:t>8.40%</a:t>
            </a:r>
          </a:p>
          <a:p>
            <a:pPr algn="r"/>
            <a:endParaRPr lang="en-US" dirty="0">
              <a:solidFill>
                <a:srgbClr val="27343F"/>
              </a:solidFill>
            </a:endParaRPr>
          </a:p>
        </p:txBody>
      </p:sp>
    </p:spTree>
    <p:extLst>
      <p:ext uri="{BB962C8B-B14F-4D97-AF65-F5344CB8AC3E}">
        <p14:creationId xmlns:p14="http://schemas.microsoft.com/office/powerpoint/2010/main" val="148399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ipe(left)">
                                      <p:cBhvr>
                                        <p:cTn id="28" dur="500"/>
                                        <p:tgtEl>
                                          <p:spTgt spid="3">
                                            <p:txEl>
                                              <p:pRg st="6" end="6"/>
                                            </p:txEl>
                                          </p:spTgt>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wipe(left)">
                                      <p:cBhvr>
                                        <p:cTn id="36" dur="500"/>
                                        <p:tgtEl>
                                          <p:spTgt spid="3">
                                            <p:txEl>
                                              <p:pRg st="8" end="8"/>
                                            </p:txEl>
                                          </p:spTgt>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left)">
                                      <p:cBhvr>
                                        <p:cTn id="40" dur="500"/>
                                        <p:tgtEl>
                                          <p:spTgt spid="3">
                                            <p:txEl>
                                              <p:pRg st="9" end="9"/>
                                            </p:txEl>
                                          </p:spTgt>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wipe(left)">
                                      <p:cBhvr>
                                        <p:cTn id="44" dur="500"/>
                                        <p:tgtEl>
                                          <p:spTgt spid="3">
                                            <p:txEl>
                                              <p:pRg st="10" end="10"/>
                                            </p:txEl>
                                          </p:spTgt>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wipe(left)">
                                      <p:cBhvr>
                                        <p:cTn id="4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079C94-6989-1F4B-9B12-8437DF554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2" name="Title 1"/>
          <p:cNvSpPr>
            <a:spLocks noGrp="1"/>
          </p:cNvSpPr>
          <p:nvPr>
            <p:ph type="title"/>
          </p:nvPr>
        </p:nvSpPr>
        <p:spPr>
          <a:xfrm>
            <a:off x="2423556" y="261253"/>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HOMEOWNERSHIP DIVISION</a:t>
            </a:r>
          </a:p>
        </p:txBody>
      </p:sp>
      <p:sp>
        <p:nvSpPr>
          <p:cNvPr id="15" name="TextBox 14">
            <a:extLst>
              <a:ext uri="{FF2B5EF4-FFF2-40B4-BE49-F238E27FC236}">
                <a16:creationId xmlns:a16="http://schemas.microsoft.com/office/drawing/2014/main" id="{04400DD7-755D-014E-9469-FCFD800D287E}"/>
              </a:ext>
            </a:extLst>
          </p:cNvPr>
          <p:cNvSpPr txBox="1"/>
          <p:nvPr/>
        </p:nvSpPr>
        <p:spPr>
          <a:xfrm>
            <a:off x="2517632" y="2343234"/>
            <a:ext cx="4108735" cy="1538883"/>
          </a:xfrm>
          <a:prstGeom prst="rect">
            <a:avLst/>
          </a:prstGeom>
          <a:noFill/>
        </p:spPr>
        <p:txBody>
          <a:bodyPr wrap="square" rtlCol="0">
            <a:spAutoFit/>
          </a:bodyPr>
          <a:lstStyle/>
          <a:p>
            <a:pPr algn="ctr"/>
            <a:r>
              <a:rPr lang="en-US" sz="4800" b="1" dirty="0"/>
              <a:t>Brent Adney</a:t>
            </a:r>
          </a:p>
          <a:p>
            <a:pPr algn="ctr"/>
            <a:r>
              <a:rPr lang="en-US" sz="3600" b="1" dirty="0">
                <a:solidFill>
                  <a:srgbClr val="5AA6DC"/>
                </a:solidFill>
              </a:rPr>
              <a:t>Director</a:t>
            </a:r>
          </a:p>
          <a:p>
            <a:pPr algn="ctr"/>
            <a:r>
              <a:rPr lang="en-US" sz="1000" dirty="0"/>
              <a:t>Oversees all activities of the Homeownership Programs Division</a:t>
            </a:r>
          </a:p>
        </p:txBody>
      </p:sp>
    </p:spTree>
    <p:extLst>
      <p:ext uri="{BB962C8B-B14F-4D97-AF65-F5344CB8AC3E}">
        <p14:creationId xmlns:p14="http://schemas.microsoft.com/office/powerpoint/2010/main" val="2780029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9"/>
            <a:ext cx="8158734" cy="4351338"/>
          </a:xfrm>
        </p:spPr>
        <p:txBody>
          <a:bodyPr>
            <a:normAutofit/>
          </a:bodyPr>
          <a:lstStyle/>
          <a:p>
            <a:pPr marL="0" indent="0">
              <a:lnSpc>
                <a:spcPct val="80000"/>
              </a:lnSpc>
              <a:buNone/>
            </a:pPr>
            <a:r>
              <a:rPr lang="en-US" sz="3200" dirty="0">
                <a:solidFill>
                  <a:srgbClr val="2C3D4D"/>
                </a:solidFill>
              </a:rPr>
              <a:t>Low Income Housing Tax Credit Program</a:t>
            </a:r>
          </a:p>
          <a:p>
            <a:pPr>
              <a:lnSpc>
                <a:spcPct val="100000"/>
              </a:lnSpc>
              <a:spcBef>
                <a:spcPts val="0"/>
              </a:spcBef>
            </a:pPr>
            <a:r>
              <a:rPr lang="en-US" dirty="0">
                <a:solidFill>
                  <a:srgbClr val="27343F"/>
                </a:solidFill>
              </a:rPr>
              <a:t>Created under the Internal Revenue Code of 1986</a:t>
            </a:r>
          </a:p>
          <a:p>
            <a:pPr>
              <a:lnSpc>
                <a:spcPct val="100000"/>
              </a:lnSpc>
              <a:spcBef>
                <a:spcPts val="0"/>
              </a:spcBef>
            </a:pPr>
            <a:r>
              <a:rPr lang="en-US" dirty="0">
                <a:solidFill>
                  <a:srgbClr val="27343F"/>
                </a:solidFill>
              </a:rPr>
              <a:t>Provides investors (typically large corporations) dollar for dollar tax credit to offset federal tax liability for a ten-year period</a:t>
            </a:r>
          </a:p>
          <a:p>
            <a:pPr>
              <a:lnSpc>
                <a:spcPct val="100000"/>
              </a:lnSpc>
              <a:spcBef>
                <a:spcPts val="0"/>
              </a:spcBef>
            </a:pPr>
            <a:r>
              <a:rPr lang="en-US" dirty="0">
                <a:solidFill>
                  <a:srgbClr val="27343F"/>
                </a:solidFill>
              </a:rPr>
              <a:t>Equity (purchase of the credits) subsidizes the cost of the housing development allowing the rents to be below market and affordable</a:t>
            </a:r>
          </a:p>
          <a:p>
            <a:pPr>
              <a:lnSpc>
                <a:spcPct val="100000"/>
              </a:lnSpc>
              <a:spcBef>
                <a:spcPts val="0"/>
              </a:spcBef>
            </a:pPr>
            <a:r>
              <a:rPr lang="en-US" dirty="0">
                <a:solidFill>
                  <a:srgbClr val="27343F"/>
                </a:solidFill>
              </a:rPr>
              <a:t>Units restricted to households at or below 60% AMI</a:t>
            </a:r>
          </a:p>
        </p:txBody>
      </p:sp>
    </p:spTree>
    <p:extLst>
      <p:ext uri="{BB962C8B-B14F-4D97-AF65-F5344CB8AC3E}">
        <p14:creationId xmlns:p14="http://schemas.microsoft.com/office/powerpoint/2010/main" val="133876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9"/>
            <a:ext cx="8158734" cy="4351338"/>
          </a:xfrm>
        </p:spPr>
        <p:txBody>
          <a:bodyPr>
            <a:normAutofit lnSpcReduction="10000"/>
          </a:bodyPr>
          <a:lstStyle/>
          <a:p>
            <a:pPr marL="0" indent="0">
              <a:buNone/>
            </a:pPr>
            <a:r>
              <a:rPr lang="en-US" sz="3200" dirty="0">
                <a:solidFill>
                  <a:srgbClr val="27343F"/>
                </a:solidFill>
              </a:rPr>
              <a:t>Low Income Housing Tax Credit Program</a:t>
            </a:r>
          </a:p>
          <a:p>
            <a:pPr>
              <a:lnSpc>
                <a:spcPct val="100000"/>
              </a:lnSpc>
              <a:spcBef>
                <a:spcPts val="0"/>
              </a:spcBef>
            </a:pPr>
            <a:r>
              <a:rPr lang="en-US" dirty="0">
                <a:solidFill>
                  <a:srgbClr val="27343F"/>
                </a:solidFill>
              </a:rPr>
              <a:t>Qualified Allocation Plan outlines how SDHDA administers the HTC Program </a:t>
            </a:r>
            <a:r>
              <a:rPr lang="mr-IN" dirty="0">
                <a:solidFill>
                  <a:srgbClr val="27343F"/>
                </a:solidFill>
              </a:rPr>
              <a:t>–</a:t>
            </a:r>
            <a:r>
              <a:rPr lang="en-US" dirty="0">
                <a:solidFill>
                  <a:srgbClr val="27343F"/>
                </a:solidFill>
              </a:rPr>
              <a:t> incorporates federal requirements and SDHDA preferences</a:t>
            </a:r>
          </a:p>
          <a:p>
            <a:pPr>
              <a:lnSpc>
                <a:spcPct val="100000"/>
              </a:lnSpc>
              <a:spcBef>
                <a:spcPts val="0"/>
              </a:spcBef>
            </a:pPr>
            <a:r>
              <a:rPr lang="en-US" dirty="0">
                <a:solidFill>
                  <a:srgbClr val="27343F"/>
                </a:solidFill>
              </a:rPr>
              <a:t>Funding is competitive and applications are scored and ranked</a:t>
            </a:r>
          </a:p>
          <a:p>
            <a:pPr>
              <a:lnSpc>
                <a:spcPct val="100000"/>
              </a:lnSpc>
              <a:spcBef>
                <a:spcPts val="0"/>
              </a:spcBef>
            </a:pPr>
            <a:r>
              <a:rPr lang="en-US" dirty="0">
                <a:solidFill>
                  <a:srgbClr val="27343F"/>
                </a:solidFill>
              </a:rPr>
              <a:t>HTC Program requires a minimum 30-year compliance period</a:t>
            </a:r>
          </a:p>
          <a:p>
            <a:pPr>
              <a:lnSpc>
                <a:spcPct val="100000"/>
              </a:lnSpc>
              <a:spcBef>
                <a:spcPts val="0"/>
              </a:spcBef>
            </a:pPr>
            <a:r>
              <a:rPr lang="en-US" dirty="0">
                <a:solidFill>
                  <a:srgbClr val="27343F"/>
                </a:solidFill>
              </a:rPr>
              <a:t>IRS may recapture HTCs during first 15 years for noncompliance</a:t>
            </a:r>
          </a:p>
        </p:txBody>
      </p:sp>
    </p:spTree>
    <p:extLst>
      <p:ext uri="{BB962C8B-B14F-4D97-AF65-F5344CB8AC3E}">
        <p14:creationId xmlns:p14="http://schemas.microsoft.com/office/powerpoint/2010/main" val="21662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9"/>
            <a:ext cx="8158734" cy="4351338"/>
          </a:xfrm>
        </p:spPr>
        <p:txBody>
          <a:bodyPr>
            <a:normAutofit/>
          </a:bodyPr>
          <a:lstStyle/>
          <a:p>
            <a:pPr marL="0" indent="0">
              <a:buNone/>
            </a:pPr>
            <a:r>
              <a:rPr lang="en-US" sz="3200" dirty="0">
                <a:solidFill>
                  <a:srgbClr val="27343F"/>
                </a:solidFill>
              </a:rPr>
              <a:t>Low Income Housing Tax Credit Program</a:t>
            </a:r>
          </a:p>
          <a:p>
            <a:pPr>
              <a:lnSpc>
                <a:spcPct val="100000"/>
              </a:lnSpc>
              <a:spcBef>
                <a:spcPts val="0"/>
              </a:spcBef>
            </a:pPr>
            <a:r>
              <a:rPr lang="en-US" dirty="0">
                <a:solidFill>
                  <a:srgbClr val="27343F"/>
                </a:solidFill>
              </a:rPr>
              <a:t>For FY2020, SDHDA allocated $3,657,817</a:t>
            </a:r>
          </a:p>
          <a:p>
            <a:pPr>
              <a:lnSpc>
                <a:spcPct val="100000"/>
              </a:lnSpc>
              <a:spcBef>
                <a:spcPts val="0"/>
              </a:spcBef>
            </a:pPr>
            <a:r>
              <a:rPr lang="en-US" dirty="0">
                <a:solidFill>
                  <a:srgbClr val="27343F"/>
                </a:solidFill>
              </a:rPr>
              <a:t>Applications due the last working day of July</a:t>
            </a:r>
          </a:p>
          <a:p>
            <a:pPr>
              <a:lnSpc>
                <a:spcPct val="100000"/>
              </a:lnSpc>
              <a:spcBef>
                <a:spcPts val="0"/>
              </a:spcBef>
            </a:pPr>
            <a:r>
              <a:rPr lang="en-US" dirty="0">
                <a:solidFill>
                  <a:srgbClr val="27343F"/>
                </a:solidFill>
              </a:rPr>
              <a:t>Cumulative since 1987</a:t>
            </a:r>
          </a:p>
          <a:p>
            <a:pPr lvl="1">
              <a:lnSpc>
                <a:spcPct val="100000"/>
              </a:lnSpc>
              <a:spcBef>
                <a:spcPts val="0"/>
              </a:spcBef>
            </a:pPr>
            <a:r>
              <a:rPr lang="en-US" dirty="0">
                <a:solidFill>
                  <a:srgbClr val="27343F"/>
                </a:solidFill>
              </a:rPr>
              <a:t>Over $64.7 million in housing tax credits awarded</a:t>
            </a:r>
          </a:p>
          <a:p>
            <a:pPr lvl="1">
              <a:lnSpc>
                <a:spcPct val="100000"/>
              </a:lnSpc>
              <a:spcBef>
                <a:spcPts val="0"/>
              </a:spcBef>
            </a:pPr>
            <a:r>
              <a:rPr lang="en-US" dirty="0">
                <a:solidFill>
                  <a:srgbClr val="27343F"/>
                </a:solidFill>
              </a:rPr>
              <a:t>Over $919 million in development costs</a:t>
            </a:r>
          </a:p>
          <a:p>
            <a:pPr lvl="1">
              <a:lnSpc>
                <a:spcPct val="100000"/>
              </a:lnSpc>
              <a:spcBef>
                <a:spcPts val="0"/>
              </a:spcBef>
            </a:pPr>
            <a:r>
              <a:rPr lang="en-US" dirty="0">
                <a:solidFill>
                  <a:srgbClr val="27343F"/>
                </a:solidFill>
              </a:rPr>
              <a:t>10,411 housing units constructed or rehabbed</a:t>
            </a:r>
          </a:p>
        </p:txBody>
      </p:sp>
    </p:spTree>
    <p:extLst>
      <p:ext uri="{BB962C8B-B14F-4D97-AF65-F5344CB8AC3E}">
        <p14:creationId xmlns:p14="http://schemas.microsoft.com/office/powerpoint/2010/main" val="168609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079C94-6989-1F4B-9B12-8437DF554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7" y="0"/>
            <a:ext cx="9144000" cy="6858000"/>
          </a:xfrm>
          <a:prstGeom prst="rect">
            <a:avLst/>
          </a:prstGeom>
        </p:spPr>
      </p:pic>
      <p:sp>
        <p:nvSpPr>
          <p:cNvPr id="16" name="TextBox 15">
            <a:extLst>
              <a:ext uri="{FF2B5EF4-FFF2-40B4-BE49-F238E27FC236}">
                <a16:creationId xmlns:a16="http://schemas.microsoft.com/office/drawing/2014/main" id="{E510E951-4BB9-4B0F-B299-295DBA98AF2E}"/>
              </a:ext>
            </a:extLst>
          </p:cNvPr>
          <p:cNvSpPr txBox="1"/>
          <p:nvPr/>
        </p:nvSpPr>
        <p:spPr>
          <a:xfrm>
            <a:off x="2424610" y="479010"/>
            <a:ext cx="6255025" cy="646331"/>
          </a:xfrm>
          <a:prstGeom prst="rect">
            <a:avLst/>
          </a:prstGeom>
          <a:noFill/>
        </p:spPr>
        <p:txBody>
          <a:bodyPr wrap="square" rtlCol="0">
            <a:spAutoFit/>
          </a:bodyPr>
          <a:lstStyle/>
          <a:p>
            <a:r>
              <a:rPr lang="en-US" sz="3600" dirty="0">
                <a:solidFill>
                  <a:schemeClr val="bg1"/>
                </a:solidFill>
              </a:rPr>
              <a:t>SDPA 2021 Annual Conference</a:t>
            </a:r>
          </a:p>
        </p:txBody>
      </p:sp>
      <p:sp>
        <p:nvSpPr>
          <p:cNvPr id="6" name="Text Placeholder 2">
            <a:extLst>
              <a:ext uri="{FF2B5EF4-FFF2-40B4-BE49-F238E27FC236}">
                <a16:creationId xmlns:a16="http://schemas.microsoft.com/office/drawing/2014/main" id="{4633AD6B-9F8C-4458-B132-ABCEEE310067}"/>
              </a:ext>
            </a:extLst>
          </p:cNvPr>
          <p:cNvSpPr txBox="1">
            <a:spLocks/>
          </p:cNvSpPr>
          <p:nvPr/>
        </p:nvSpPr>
        <p:spPr>
          <a:xfrm>
            <a:off x="593035" y="1994762"/>
            <a:ext cx="8382000" cy="496751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dirty="0"/>
          </a:p>
          <a:p>
            <a:r>
              <a:rPr lang="en-US" dirty="0"/>
              <a:t> </a:t>
            </a:r>
          </a:p>
        </p:txBody>
      </p:sp>
      <p:sp>
        <p:nvSpPr>
          <p:cNvPr id="2" name="TextBox 1">
            <a:extLst>
              <a:ext uri="{FF2B5EF4-FFF2-40B4-BE49-F238E27FC236}">
                <a16:creationId xmlns:a16="http://schemas.microsoft.com/office/drawing/2014/main" id="{90DA356C-5A10-48C1-A019-EC12640F1B1C}"/>
              </a:ext>
            </a:extLst>
          </p:cNvPr>
          <p:cNvSpPr txBox="1"/>
          <p:nvPr/>
        </p:nvSpPr>
        <p:spPr>
          <a:xfrm>
            <a:off x="3140765" y="1806161"/>
            <a:ext cx="3962400" cy="707886"/>
          </a:xfrm>
          <a:prstGeom prst="rect">
            <a:avLst/>
          </a:prstGeom>
          <a:noFill/>
        </p:spPr>
        <p:txBody>
          <a:bodyPr wrap="square" rtlCol="0">
            <a:spAutoFit/>
          </a:bodyPr>
          <a:lstStyle/>
          <a:p>
            <a:r>
              <a:rPr lang="en-US" sz="4000" b="1" dirty="0"/>
              <a:t>Who is SDHDA?</a:t>
            </a:r>
          </a:p>
        </p:txBody>
      </p:sp>
      <p:sp>
        <p:nvSpPr>
          <p:cNvPr id="3" name="TextBox 2">
            <a:extLst>
              <a:ext uri="{FF2B5EF4-FFF2-40B4-BE49-F238E27FC236}">
                <a16:creationId xmlns:a16="http://schemas.microsoft.com/office/drawing/2014/main" id="{B0B86398-C06F-4A36-A889-79A2B7C32B8A}"/>
              </a:ext>
            </a:extLst>
          </p:cNvPr>
          <p:cNvSpPr txBox="1"/>
          <p:nvPr/>
        </p:nvSpPr>
        <p:spPr>
          <a:xfrm flipH="1">
            <a:off x="437015" y="2658395"/>
            <a:ext cx="7898602" cy="2739211"/>
          </a:xfrm>
          <a:prstGeom prst="rect">
            <a:avLst/>
          </a:prstGeom>
          <a:noFill/>
        </p:spPr>
        <p:txBody>
          <a:bodyPr wrap="square" rtlCol="0">
            <a:spAutoFit/>
          </a:bodyPr>
          <a:lstStyle/>
          <a:p>
            <a:r>
              <a:rPr lang="en-US" sz="3200" b="1" dirty="0"/>
              <a:t>SDHDA’s Executive Director – Lorraine </a:t>
            </a:r>
            <a:r>
              <a:rPr lang="en-US" sz="3200" b="1" dirty="0" err="1"/>
              <a:t>Polak</a:t>
            </a:r>
            <a:endParaRPr lang="en-US" sz="3200" b="1" dirty="0"/>
          </a:p>
          <a:p>
            <a:r>
              <a:rPr lang="en-US" sz="2800" b="1" dirty="0"/>
              <a:t>	</a:t>
            </a:r>
            <a:r>
              <a:rPr lang="en-US" sz="2800" dirty="0"/>
              <a:t>Homeownership – Brent Adney</a:t>
            </a:r>
          </a:p>
          <a:p>
            <a:r>
              <a:rPr lang="en-US" sz="2800" dirty="0"/>
              <a:t>	Multi-Family Development – Chas Olson</a:t>
            </a:r>
          </a:p>
          <a:p>
            <a:r>
              <a:rPr lang="en-US" sz="2800" dirty="0"/>
              <a:t>	Single Family Development- Mike Harsma</a:t>
            </a:r>
          </a:p>
          <a:p>
            <a:r>
              <a:rPr lang="en-US" sz="2800" dirty="0"/>
              <a:t>	Rental Housing Management – Tasha Jones</a:t>
            </a:r>
          </a:p>
          <a:p>
            <a:r>
              <a:rPr lang="en-US" sz="2800" dirty="0"/>
              <a:t>	Finance &amp; HR – Todd Hight</a:t>
            </a:r>
          </a:p>
        </p:txBody>
      </p:sp>
    </p:spTree>
    <p:extLst>
      <p:ext uri="{BB962C8B-B14F-4D97-AF65-F5344CB8AC3E}">
        <p14:creationId xmlns:p14="http://schemas.microsoft.com/office/powerpoint/2010/main" val="99175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p:cTn id="1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9"/>
            <a:ext cx="8158734" cy="4351338"/>
          </a:xfrm>
        </p:spPr>
        <p:txBody>
          <a:bodyPr>
            <a:normAutofit/>
          </a:bodyPr>
          <a:lstStyle/>
          <a:p>
            <a:pPr marL="0" indent="0">
              <a:buNone/>
            </a:pPr>
            <a:r>
              <a:rPr lang="en-US" sz="3200" dirty="0">
                <a:solidFill>
                  <a:srgbClr val="27343F"/>
                </a:solidFill>
              </a:rPr>
              <a:t>Housing Opportunity Fund</a:t>
            </a:r>
          </a:p>
          <a:p>
            <a:pPr>
              <a:lnSpc>
                <a:spcPct val="100000"/>
              </a:lnSpc>
              <a:spcBef>
                <a:spcPts val="0"/>
              </a:spcBef>
            </a:pPr>
            <a:r>
              <a:rPr lang="en-US" dirty="0">
                <a:solidFill>
                  <a:srgbClr val="27343F"/>
                </a:solidFill>
              </a:rPr>
              <a:t>Created via Senate Bill 235 “Building South Dakota Fund” during the 2013 legislative session</a:t>
            </a:r>
          </a:p>
          <a:p>
            <a:pPr>
              <a:lnSpc>
                <a:spcPct val="100000"/>
              </a:lnSpc>
              <a:spcBef>
                <a:spcPts val="0"/>
              </a:spcBef>
            </a:pPr>
            <a:r>
              <a:rPr lang="en-US" dirty="0">
                <a:solidFill>
                  <a:srgbClr val="27343F"/>
                </a:solidFill>
              </a:rPr>
              <a:t>Distributed geographically with no more than 30% for Sioux Falls and Rapid City and 70% to other areas</a:t>
            </a:r>
          </a:p>
          <a:p>
            <a:pPr lvl="1">
              <a:lnSpc>
                <a:spcPct val="100000"/>
              </a:lnSpc>
              <a:spcBef>
                <a:spcPts val="0"/>
              </a:spcBef>
            </a:pPr>
            <a:r>
              <a:rPr lang="en-US" dirty="0">
                <a:solidFill>
                  <a:srgbClr val="27343F"/>
                </a:solidFill>
              </a:rPr>
              <a:t>Housing Development </a:t>
            </a:r>
            <a:r>
              <a:rPr lang="mr-IN" dirty="0">
                <a:solidFill>
                  <a:srgbClr val="27343F"/>
                </a:solidFill>
              </a:rPr>
              <a:t>–</a:t>
            </a:r>
            <a:r>
              <a:rPr lang="en-US" dirty="0">
                <a:solidFill>
                  <a:srgbClr val="27343F"/>
                </a:solidFill>
              </a:rPr>
              <a:t> 75%</a:t>
            </a:r>
          </a:p>
          <a:p>
            <a:pPr lvl="1">
              <a:lnSpc>
                <a:spcPct val="100000"/>
              </a:lnSpc>
              <a:spcBef>
                <a:spcPts val="0"/>
              </a:spcBef>
            </a:pPr>
            <a:r>
              <a:rPr lang="en-US" dirty="0">
                <a:solidFill>
                  <a:srgbClr val="27343F"/>
                </a:solidFill>
              </a:rPr>
              <a:t>Programs </a:t>
            </a:r>
            <a:r>
              <a:rPr lang="mr-IN" dirty="0">
                <a:solidFill>
                  <a:srgbClr val="27343F"/>
                </a:solidFill>
              </a:rPr>
              <a:t>–</a:t>
            </a:r>
            <a:r>
              <a:rPr lang="en-US" dirty="0">
                <a:solidFill>
                  <a:srgbClr val="27343F"/>
                </a:solidFill>
              </a:rPr>
              <a:t> 25%</a:t>
            </a:r>
          </a:p>
          <a:p>
            <a:pPr>
              <a:lnSpc>
                <a:spcPct val="100000"/>
              </a:lnSpc>
              <a:spcBef>
                <a:spcPts val="0"/>
              </a:spcBef>
            </a:pPr>
            <a:r>
              <a:rPr lang="en-US" dirty="0">
                <a:solidFill>
                  <a:srgbClr val="27343F"/>
                </a:solidFill>
              </a:rPr>
              <a:t>Targeted to serve households at or below 115% AMI</a:t>
            </a:r>
          </a:p>
        </p:txBody>
      </p:sp>
    </p:spTree>
    <p:extLst>
      <p:ext uri="{BB962C8B-B14F-4D97-AF65-F5344CB8AC3E}">
        <p14:creationId xmlns:p14="http://schemas.microsoft.com/office/powerpoint/2010/main" val="111388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9"/>
            <a:ext cx="8158734" cy="4351338"/>
          </a:xfrm>
        </p:spPr>
        <p:txBody>
          <a:bodyPr>
            <a:normAutofit/>
          </a:bodyPr>
          <a:lstStyle/>
          <a:p>
            <a:pPr marL="0" indent="0">
              <a:buNone/>
            </a:pPr>
            <a:r>
              <a:rPr lang="en-US" sz="3200" dirty="0">
                <a:solidFill>
                  <a:srgbClr val="27343F"/>
                </a:solidFill>
              </a:rPr>
              <a:t>Housing Opportunity Fund</a:t>
            </a:r>
          </a:p>
          <a:p>
            <a:pPr>
              <a:lnSpc>
                <a:spcPct val="100000"/>
              </a:lnSpc>
              <a:spcBef>
                <a:spcPts val="0"/>
              </a:spcBef>
            </a:pPr>
            <a:r>
              <a:rPr lang="en-US" dirty="0">
                <a:solidFill>
                  <a:srgbClr val="27343F"/>
                </a:solidFill>
              </a:rPr>
              <a:t>For FY2020, SDHDA allocated $3,400,938</a:t>
            </a:r>
          </a:p>
          <a:p>
            <a:pPr>
              <a:lnSpc>
                <a:spcPct val="100000"/>
              </a:lnSpc>
              <a:spcBef>
                <a:spcPts val="0"/>
              </a:spcBef>
            </a:pPr>
            <a:r>
              <a:rPr lang="en-US" dirty="0">
                <a:solidFill>
                  <a:srgbClr val="27343F"/>
                </a:solidFill>
              </a:rPr>
              <a:t>Cumulative since 2013</a:t>
            </a:r>
          </a:p>
          <a:p>
            <a:pPr lvl="1">
              <a:lnSpc>
                <a:spcPct val="100000"/>
              </a:lnSpc>
              <a:spcBef>
                <a:spcPts val="0"/>
              </a:spcBef>
            </a:pPr>
            <a:r>
              <a:rPr lang="en-US" dirty="0">
                <a:solidFill>
                  <a:srgbClr val="27343F"/>
                </a:solidFill>
              </a:rPr>
              <a:t>Over $20 million in Housing Opportunity Funds awarded</a:t>
            </a:r>
          </a:p>
          <a:p>
            <a:pPr lvl="1">
              <a:lnSpc>
                <a:spcPct val="100000"/>
              </a:lnSpc>
              <a:spcBef>
                <a:spcPts val="0"/>
              </a:spcBef>
            </a:pPr>
            <a:r>
              <a:rPr lang="en-US" dirty="0">
                <a:solidFill>
                  <a:srgbClr val="27343F"/>
                </a:solidFill>
              </a:rPr>
              <a:t>Over 2,100 families are expected to benefit</a:t>
            </a:r>
          </a:p>
        </p:txBody>
      </p:sp>
    </p:spTree>
    <p:extLst>
      <p:ext uri="{BB962C8B-B14F-4D97-AF65-F5344CB8AC3E}">
        <p14:creationId xmlns:p14="http://schemas.microsoft.com/office/powerpoint/2010/main" val="75495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9"/>
            <a:ext cx="8158734" cy="4351338"/>
          </a:xfrm>
        </p:spPr>
        <p:txBody>
          <a:bodyPr>
            <a:normAutofit/>
          </a:bodyPr>
          <a:lstStyle/>
          <a:p>
            <a:pPr marL="0" indent="0">
              <a:buNone/>
            </a:pPr>
            <a:r>
              <a:rPr lang="en-US" sz="3200" dirty="0">
                <a:solidFill>
                  <a:srgbClr val="27343F"/>
                </a:solidFill>
              </a:rPr>
              <a:t>HOME Investments Partnership Program</a:t>
            </a:r>
          </a:p>
          <a:p>
            <a:pPr>
              <a:lnSpc>
                <a:spcPct val="100000"/>
              </a:lnSpc>
              <a:spcBef>
                <a:spcPts val="0"/>
              </a:spcBef>
            </a:pPr>
            <a:r>
              <a:rPr lang="en-US" dirty="0">
                <a:solidFill>
                  <a:srgbClr val="27343F"/>
                </a:solidFill>
              </a:rPr>
              <a:t>HOME Program, created in 1992, is funded by the US Department of Housing and Urban Development</a:t>
            </a:r>
          </a:p>
          <a:p>
            <a:pPr>
              <a:lnSpc>
                <a:spcPct val="100000"/>
              </a:lnSpc>
              <a:spcBef>
                <a:spcPts val="0"/>
              </a:spcBef>
            </a:pPr>
            <a:r>
              <a:rPr lang="en-US" dirty="0">
                <a:solidFill>
                  <a:srgbClr val="27343F"/>
                </a:solidFill>
              </a:rPr>
              <a:t>HOME loan is subordinated financing at 0% interest with variable repayment terms</a:t>
            </a:r>
          </a:p>
          <a:p>
            <a:pPr>
              <a:lnSpc>
                <a:spcPct val="100000"/>
              </a:lnSpc>
              <a:spcBef>
                <a:spcPts val="0"/>
              </a:spcBef>
            </a:pPr>
            <a:r>
              <a:rPr lang="en-US" dirty="0">
                <a:solidFill>
                  <a:srgbClr val="27343F"/>
                </a:solidFill>
              </a:rPr>
              <a:t>HOME funds provided as grant financing for Homeowner Rehabiliation, Security Deposit Assistance, development subsidy, Disaster funds, and Difficult to Develop set-asides</a:t>
            </a:r>
          </a:p>
        </p:txBody>
      </p:sp>
    </p:spTree>
    <p:extLst>
      <p:ext uri="{BB962C8B-B14F-4D97-AF65-F5344CB8AC3E}">
        <p14:creationId xmlns:p14="http://schemas.microsoft.com/office/powerpoint/2010/main" val="212265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9"/>
            <a:ext cx="8158734" cy="4351338"/>
          </a:xfrm>
        </p:spPr>
        <p:txBody>
          <a:bodyPr>
            <a:normAutofit/>
          </a:bodyPr>
          <a:lstStyle/>
          <a:p>
            <a:pPr marL="0" indent="0">
              <a:buNone/>
            </a:pPr>
            <a:r>
              <a:rPr lang="en-US" sz="3200" dirty="0">
                <a:solidFill>
                  <a:srgbClr val="27343F"/>
                </a:solidFill>
              </a:rPr>
              <a:t>HOME Investments Partnership Program</a:t>
            </a:r>
          </a:p>
          <a:p>
            <a:pPr>
              <a:lnSpc>
                <a:spcPct val="100000"/>
              </a:lnSpc>
              <a:spcBef>
                <a:spcPts val="0"/>
              </a:spcBef>
            </a:pPr>
            <a:r>
              <a:rPr lang="en-US" dirty="0">
                <a:solidFill>
                  <a:srgbClr val="27343F"/>
                </a:solidFill>
              </a:rPr>
              <a:t>Eligible projects are new construction, acquisition/rehabilitation or rehabilitation of multifamily and single family homes</a:t>
            </a:r>
          </a:p>
          <a:p>
            <a:pPr>
              <a:lnSpc>
                <a:spcPct val="100000"/>
              </a:lnSpc>
              <a:spcBef>
                <a:spcPts val="0"/>
              </a:spcBef>
            </a:pPr>
            <a:r>
              <a:rPr lang="en-US" dirty="0">
                <a:solidFill>
                  <a:srgbClr val="27343F"/>
                </a:solidFill>
              </a:rPr>
              <a:t>Assists households at or below 80% AMI depending upon program</a:t>
            </a:r>
          </a:p>
          <a:p>
            <a:pPr>
              <a:lnSpc>
                <a:spcPct val="100000"/>
              </a:lnSpc>
              <a:spcBef>
                <a:spcPts val="0"/>
              </a:spcBef>
            </a:pPr>
            <a:r>
              <a:rPr lang="en-US" dirty="0">
                <a:solidFill>
                  <a:srgbClr val="27343F"/>
                </a:solidFill>
              </a:rPr>
              <a:t>HOME Program Allocation Plan outlines how SDHDA administers the HOME program </a:t>
            </a:r>
            <a:r>
              <a:rPr lang="mr-IN" dirty="0">
                <a:solidFill>
                  <a:srgbClr val="27343F"/>
                </a:solidFill>
              </a:rPr>
              <a:t>–</a:t>
            </a:r>
            <a:r>
              <a:rPr lang="en-US" dirty="0">
                <a:solidFill>
                  <a:srgbClr val="27343F"/>
                </a:solidFill>
              </a:rPr>
              <a:t> incorporates federal requirements and SDHDA preferences</a:t>
            </a:r>
          </a:p>
        </p:txBody>
      </p:sp>
    </p:spTree>
    <p:extLst>
      <p:ext uri="{BB962C8B-B14F-4D97-AF65-F5344CB8AC3E}">
        <p14:creationId xmlns:p14="http://schemas.microsoft.com/office/powerpoint/2010/main" val="107318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9"/>
            <a:ext cx="8158734" cy="4351338"/>
          </a:xfrm>
        </p:spPr>
        <p:txBody>
          <a:bodyPr>
            <a:normAutofit/>
          </a:bodyPr>
          <a:lstStyle/>
          <a:p>
            <a:pPr marL="0" indent="0">
              <a:buNone/>
            </a:pPr>
            <a:r>
              <a:rPr lang="en-US" sz="3200" dirty="0">
                <a:solidFill>
                  <a:srgbClr val="27343F"/>
                </a:solidFill>
              </a:rPr>
              <a:t>HOME Investments Partnership Program</a:t>
            </a:r>
          </a:p>
          <a:p>
            <a:pPr>
              <a:lnSpc>
                <a:spcPct val="100000"/>
              </a:lnSpc>
              <a:spcBef>
                <a:spcPts val="0"/>
              </a:spcBef>
            </a:pPr>
            <a:r>
              <a:rPr lang="en-US" dirty="0">
                <a:solidFill>
                  <a:srgbClr val="27343F"/>
                </a:solidFill>
              </a:rPr>
              <a:t>Funding is competitive and applications are scored and ranked</a:t>
            </a:r>
          </a:p>
          <a:p>
            <a:pPr>
              <a:lnSpc>
                <a:spcPct val="100000"/>
              </a:lnSpc>
              <a:spcBef>
                <a:spcPts val="0"/>
              </a:spcBef>
            </a:pPr>
            <a:r>
              <a:rPr lang="en-US" dirty="0">
                <a:solidFill>
                  <a:srgbClr val="27343F"/>
                </a:solidFill>
              </a:rPr>
              <a:t>Compliance period is determined by type of activity and term of the HOME loan</a:t>
            </a:r>
          </a:p>
        </p:txBody>
      </p:sp>
    </p:spTree>
    <p:extLst>
      <p:ext uri="{BB962C8B-B14F-4D97-AF65-F5344CB8AC3E}">
        <p14:creationId xmlns:p14="http://schemas.microsoft.com/office/powerpoint/2010/main" val="193952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9"/>
            <a:ext cx="8158734" cy="4351338"/>
          </a:xfrm>
        </p:spPr>
        <p:txBody>
          <a:bodyPr>
            <a:normAutofit/>
          </a:bodyPr>
          <a:lstStyle/>
          <a:p>
            <a:pPr marL="0" indent="0">
              <a:buNone/>
            </a:pPr>
            <a:r>
              <a:rPr lang="en-US" sz="3200" dirty="0">
                <a:solidFill>
                  <a:srgbClr val="27343F"/>
                </a:solidFill>
              </a:rPr>
              <a:t>HOME Investments Partnership Program</a:t>
            </a:r>
          </a:p>
          <a:p>
            <a:pPr>
              <a:lnSpc>
                <a:spcPct val="100000"/>
              </a:lnSpc>
              <a:spcBef>
                <a:spcPts val="0"/>
              </a:spcBef>
            </a:pPr>
            <a:r>
              <a:rPr lang="en-US" dirty="0">
                <a:solidFill>
                  <a:srgbClr val="27343F"/>
                </a:solidFill>
              </a:rPr>
              <a:t>HOME Set-asides</a:t>
            </a:r>
          </a:p>
          <a:p>
            <a:pPr lvl="1">
              <a:lnSpc>
                <a:spcPct val="100000"/>
              </a:lnSpc>
              <a:spcBef>
                <a:spcPts val="0"/>
              </a:spcBef>
            </a:pPr>
            <a:r>
              <a:rPr lang="en-US" dirty="0">
                <a:solidFill>
                  <a:srgbClr val="27343F"/>
                </a:solidFill>
              </a:rPr>
              <a:t>Community Housing Development Organization (CHDO) </a:t>
            </a:r>
            <a:r>
              <a:rPr lang="mr-IN" dirty="0">
                <a:solidFill>
                  <a:srgbClr val="27343F"/>
                </a:solidFill>
              </a:rPr>
              <a:t>–</a:t>
            </a:r>
            <a:r>
              <a:rPr lang="en-US" dirty="0">
                <a:solidFill>
                  <a:srgbClr val="27343F"/>
                </a:solidFill>
              </a:rPr>
              <a:t> 15% of annual allocation </a:t>
            </a:r>
            <a:r>
              <a:rPr lang="mr-IN" dirty="0">
                <a:solidFill>
                  <a:srgbClr val="27343F"/>
                </a:solidFill>
              </a:rPr>
              <a:t>–</a:t>
            </a:r>
            <a:r>
              <a:rPr lang="en-US" dirty="0">
                <a:solidFill>
                  <a:srgbClr val="27343F"/>
                </a:solidFill>
              </a:rPr>
              <a:t> est. $450,000</a:t>
            </a:r>
          </a:p>
          <a:p>
            <a:pPr lvl="1">
              <a:lnSpc>
                <a:spcPct val="100000"/>
              </a:lnSpc>
              <a:spcBef>
                <a:spcPts val="0"/>
              </a:spcBef>
            </a:pPr>
            <a:r>
              <a:rPr lang="en-US" dirty="0">
                <a:solidFill>
                  <a:srgbClr val="27343F"/>
                </a:solidFill>
              </a:rPr>
              <a:t>Homeowner Rehabilitation Program </a:t>
            </a:r>
            <a:r>
              <a:rPr lang="mr-IN" dirty="0">
                <a:solidFill>
                  <a:srgbClr val="27343F"/>
                </a:solidFill>
              </a:rPr>
              <a:t>–</a:t>
            </a:r>
            <a:r>
              <a:rPr lang="en-US" dirty="0">
                <a:solidFill>
                  <a:srgbClr val="27343F"/>
                </a:solidFill>
              </a:rPr>
              <a:t> $1,000,000</a:t>
            </a:r>
          </a:p>
          <a:p>
            <a:pPr lvl="1">
              <a:lnSpc>
                <a:spcPct val="100000"/>
              </a:lnSpc>
              <a:spcBef>
                <a:spcPts val="0"/>
              </a:spcBef>
            </a:pPr>
            <a:r>
              <a:rPr lang="en-US" dirty="0">
                <a:solidFill>
                  <a:srgbClr val="27343F"/>
                </a:solidFill>
              </a:rPr>
              <a:t>Homebuyer Assistance Program </a:t>
            </a:r>
            <a:r>
              <a:rPr lang="mr-IN" dirty="0">
                <a:solidFill>
                  <a:srgbClr val="27343F"/>
                </a:solidFill>
              </a:rPr>
              <a:t>–</a:t>
            </a:r>
            <a:r>
              <a:rPr lang="en-US" dirty="0">
                <a:solidFill>
                  <a:srgbClr val="27343F"/>
                </a:solidFill>
              </a:rPr>
              <a:t> $200,000</a:t>
            </a:r>
          </a:p>
          <a:p>
            <a:pPr lvl="1">
              <a:lnSpc>
                <a:spcPct val="100000"/>
              </a:lnSpc>
              <a:spcBef>
                <a:spcPts val="0"/>
              </a:spcBef>
            </a:pPr>
            <a:r>
              <a:rPr lang="en-US" dirty="0">
                <a:solidFill>
                  <a:srgbClr val="27343F"/>
                </a:solidFill>
              </a:rPr>
              <a:t>Security Deposit Assistance Program </a:t>
            </a:r>
            <a:r>
              <a:rPr lang="mr-IN" dirty="0">
                <a:solidFill>
                  <a:srgbClr val="27343F"/>
                </a:solidFill>
              </a:rPr>
              <a:t>–</a:t>
            </a:r>
            <a:r>
              <a:rPr lang="en-US" dirty="0">
                <a:solidFill>
                  <a:srgbClr val="27343F"/>
                </a:solidFill>
              </a:rPr>
              <a:t> $200,000</a:t>
            </a:r>
          </a:p>
          <a:p>
            <a:pPr lvl="1">
              <a:lnSpc>
                <a:spcPct val="100000"/>
              </a:lnSpc>
              <a:spcBef>
                <a:spcPts val="0"/>
              </a:spcBef>
            </a:pPr>
            <a:r>
              <a:rPr lang="en-US" dirty="0">
                <a:solidFill>
                  <a:srgbClr val="27343F"/>
                </a:solidFill>
              </a:rPr>
              <a:t>Difficult to Develop Grant </a:t>
            </a:r>
            <a:r>
              <a:rPr lang="mr-IN" dirty="0">
                <a:solidFill>
                  <a:srgbClr val="27343F"/>
                </a:solidFill>
              </a:rPr>
              <a:t>–</a:t>
            </a:r>
            <a:r>
              <a:rPr lang="en-US" dirty="0">
                <a:solidFill>
                  <a:srgbClr val="27343F"/>
                </a:solidFill>
              </a:rPr>
              <a:t> $500,000</a:t>
            </a:r>
          </a:p>
          <a:p>
            <a:pPr lvl="1">
              <a:lnSpc>
                <a:spcPct val="100000"/>
              </a:lnSpc>
              <a:spcBef>
                <a:spcPts val="0"/>
              </a:spcBef>
            </a:pPr>
            <a:r>
              <a:rPr lang="en-US" dirty="0">
                <a:solidFill>
                  <a:srgbClr val="27343F"/>
                </a:solidFill>
              </a:rPr>
              <a:t>Homeownership Development </a:t>
            </a:r>
            <a:r>
              <a:rPr lang="mr-IN" dirty="0">
                <a:solidFill>
                  <a:srgbClr val="27343F"/>
                </a:solidFill>
              </a:rPr>
              <a:t>–</a:t>
            </a:r>
            <a:r>
              <a:rPr lang="en-US" dirty="0">
                <a:solidFill>
                  <a:srgbClr val="27343F"/>
                </a:solidFill>
              </a:rPr>
              <a:t> $500,000</a:t>
            </a:r>
          </a:p>
          <a:p>
            <a:pPr lvl="1">
              <a:lnSpc>
                <a:spcPct val="100000"/>
              </a:lnSpc>
              <a:spcBef>
                <a:spcPts val="0"/>
              </a:spcBef>
            </a:pPr>
            <a:r>
              <a:rPr lang="en-US" dirty="0">
                <a:solidFill>
                  <a:srgbClr val="27343F"/>
                </a:solidFill>
              </a:rPr>
              <a:t>Rural Housing Development - $1,000,000</a:t>
            </a:r>
          </a:p>
          <a:p>
            <a:pPr lvl="1">
              <a:lnSpc>
                <a:spcPct val="100000"/>
              </a:lnSpc>
              <a:spcBef>
                <a:spcPts val="0"/>
              </a:spcBef>
            </a:pPr>
            <a:r>
              <a:rPr lang="en-US" dirty="0">
                <a:solidFill>
                  <a:srgbClr val="27343F"/>
                </a:solidFill>
              </a:rPr>
              <a:t>Declared Disasters (SDAP and Rehab) - $500,000</a:t>
            </a:r>
          </a:p>
          <a:p>
            <a:pPr lvl="1">
              <a:lnSpc>
                <a:spcPct val="100000"/>
              </a:lnSpc>
              <a:spcBef>
                <a:spcPts val="0"/>
              </a:spcBef>
            </a:pPr>
            <a:endParaRPr lang="en-US" dirty="0">
              <a:solidFill>
                <a:srgbClr val="27343F"/>
              </a:solidFill>
            </a:endParaRPr>
          </a:p>
        </p:txBody>
      </p:sp>
    </p:spTree>
    <p:extLst>
      <p:ext uri="{BB962C8B-B14F-4D97-AF65-F5344CB8AC3E}">
        <p14:creationId xmlns:p14="http://schemas.microsoft.com/office/powerpoint/2010/main" val="24245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 calcmode="lin" valueType="num">
                                      <p:cBhvr additive="base">
                                        <p:cTn id="55" dur="500" fill="hold"/>
                                        <p:tgtEl>
                                          <p:spTgt spid="4">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8"/>
            <a:ext cx="8158734" cy="4520311"/>
          </a:xfrm>
        </p:spPr>
        <p:txBody>
          <a:bodyPr>
            <a:normAutofit/>
          </a:bodyPr>
          <a:lstStyle/>
          <a:p>
            <a:pPr marL="0" indent="0">
              <a:buNone/>
            </a:pPr>
            <a:r>
              <a:rPr lang="en-US" sz="3200" dirty="0">
                <a:solidFill>
                  <a:srgbClr val="27343F"/>
                </a:solidFill>
              </a:rPr>
              <a:t>HOME Investments Partnership Program</a:t>
            </a:r>
          </a:p>
          <a:p>
            <a:pPr>
              <a:lnSpc>
                <a:spcPct val="100000"/>
              </a:lnSpc>
              <a:spcBef>
                <a:spcPts val="0"/>
              </a:spcBef>
            </a:pPr>
            <a:r>
              <a:rPr lang="en-US" dirty="0">
                <a:solidFill>
                  <a:srgbClr val="27343F"/>
                </a:solidFill>
              </a:rPr>
              <a:t>For FY2020, reserved $5.7 million in funding</a:t>
            </a:r>
          </a:p>
          <a:p>
            <a:pPr>
              <a:lnSpc>
                <a:spcPct val="100000"/>
              </a:lnSpc>
              <a:spcBef>
                <a:spcPts val="0"/>
              </a:spcBef>
            </a:pPr>
            <a:r>
              <a:rPr lang="en-US" dirty="0">
                <a:solidFill>
                  <a:srgbClr val="27343F"/>
                </a:solidFill>
              </a:rPr>
              <a:t>Applications are due the last working day of July</a:t>
            </a:r>
          </a:p>
          <a:p>
            <a:pPr>
              <a:lnSpc>
                <a:spcPct val="100000"/>
              </a:lnSpc>
              <a:spcBef>
                <a:spcPts val="0"/>
              </a:spcBef>
            </a:pPr>
            <a:r>
              <a:rPr lang="en-US" dirty="0">
                <a:solidFill>
                  <a:srgbClr val="27343F"/>
                </a:solidFill>
              </a:rPr>
              <a:t>Cumulative since 1992</a:t>
            </a:r>
          </a:p>
          <a:p>
            <a:pPr lvl="1">
              <a:lnSpc>
                <a:spcPct val="100000"/>
              </a:lnSpc>
              <a:spcBef>
                <a:spcPts val="0"/>
              </a:spcBef>
            </a:pPr>
            <a:r>
              <a:rPr lang="en-US" dirty="0">
                <a:solidFill>
                  <a:srgbClr val="27343F"/>
                </a:solidFill>
              </a:rPr>
              <a:t>Just under $132 million in HOME dollars committed </a:t>
            </a:r>
          </a:p>
          <a:p>
            <a:pPr lvl="1">
              <a:lnSpc>
                <a:spcPct val="100000"/>
              </a:lnSpc>
              <a:spcBef>
                <a:spcPts val="0"/>
              </a:spcBef>
            </a:pPr>
            <a:r>
              <a:rPr lang="en-US" dirty="0">
                <a:solidFill>
                  <a:srgbClr val="27343F"/>
                </a:solidFill>
              </a:rPr>
              <a:t>Over $47.4 million of program income</a:t>
            </a:r>
          </a:p>
          <a:p>
            <a:pPr lvl="1">
              <a:lnSpc>
                <a:spcPct val="100000"/>
              </a:lnSpc>
              <a:spcBef>
                <a:spcPts val="0"/>
              </a:spcBef>
            </a:pPr>
            <a:r>
              <a:rPr lang="en-US" dirty="0">
                <a:solidFill>
                  <a:srgbClr val="27343F"/>
                </a:solidFill>
              </a:rPr>
              <a:t>Completion of 5,480 units totaling $560,037,551</a:t>
            </a:r>
          </a:p>
          <a:p>
            <a:pPr marL="457200" lvl="1" indent="0">
              <a:lnSpc>
                <a:spcPct val="100000"/>
              </a:lnSpc>
              <a:spcBef>
                <a:spcPts val="0"/>
              </a:spcBef>
              <a:buNone/>
            </a:pPr>
            <a:endParaRPr lang="en-US" dirty="0">
              <a:solidFill>
                <a:srgbClr val="27343F"/>
              </a:solidFill>
            </a:endParaRPr>
          </a:p>
          <a:p>
            <a:pPr lvl="1">
              <a:lnSpc>
                <a:spcPct val="100000"/>
              </a:lnSpc>
              <a:spcBef>
                <a:spcPts val="0"/>
              </a:spcBef>
            </a:pPr>
            <a:endParaRPr lang="en-US" dirty="0">
              <a:solidFill>
                <a:srgbClr val="27343F"/>
              </a:solidFill>
            </a:endParaRPr>
          </a:p>
        </p:txBody>
      </p:sp>
    </p:spTree>
    <p:extLst>
      <p:ext uri="{BB962C8B-B14F-4D97-AF65-F5344CB8AC3E}">
        <p14:creationId xmlns:p14="http://schemas.microsoft.com/office/powerpoint/2010/main" val="130883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8"/>
            <a:ext cx="8158734" cy="4556888"/>
          </a:xfrm>
        </p:spPr>
        <p:txBody>
          <a:bodyPr>
            <a:normAutofit fontScale="92500"/>
          </a:bodyPr>
          <a:lstStyle/>
          <a:p>
            <a:pPr marL="0" indent="0">
              <a:buNone/>
            </a:pPr>
            <a:r>
              <a:rPr lang="en-US" sz="3500" dirty="0">
                <a:solidFill>
                  <a:srgbClr val="2C3D4D"/>
                </a:solidFill>
              </a:rPr>
              <a:t>Housing Trust Fund (HTF)</a:t>
            </a:r>
          </a:p>
          <a:p>
            <a:r>
              <a:rPr lang="en-US" sz="2700" dirty="0">
                <a:solidFill>
                  <a:srgbClr val="2C3D4D"/>
                </a:solidFill>
              </a:rPr>
              <a:t>Created under Housing and Economic Recovery Act of 2008</a:t>
            </a:r>
          </a:p>
          <a:p>
            <a:r>
              <a:rPr lang="en-US" sz="2700" dirty="0">
                <a:solidFill>
                  <a:srgbClr val="2C3D4D"/>
                </a:solidFill>
              </a:rPr>
              <a:t>Funding from Fannie Mae and Freddie Mac earnings</a:t>
            </a:r>
          </a:p>
          <a:p>
            <a:r>
              <a:rPr lang="en-US" sz="2700" dirty="0">
                <a:solidFill>
                  <a:srgbClr val="2C3D4D"/>
                </a:solidFill>
              </a:rPr>
              <a:t>2016 </a:t>
            </a:r>
            <a:r>
              <a:rPr lang="mr-IN" sz="2700" dirty="0">
                <a:solidFill>
                  <a:srgbClr val="2C3D4D"/>
                </a:solidFill>
              </a:rPr>
              <a:t>–</a:t>
            </a:r>
            <a:r>
              <a:rPr lang="en-US" sz="2700" dirty="0">
                <a:solidFill>
                  <a:srgbClr val="2C3D4D"/>
                </a:solidFill>
              </a:rPr>
              <a:t> First year the program was funded</a:t>
            </a:r>
          </a:p>
          <a:p>
            <a:r>
              <a:rPr lang="en-US" sz="2700" dirty="0">
                <a:solidFill>
                  <a:srgbClr val="2C3D4D"/>
                </a:solidFill>
              </a:rPr>
              <a:t>$3 million annual allocation</a:t>
            </a:r>
          </a:p>
          <a:p>
            <a:r>
              <a:rPr lang="en-US" sz="2700" dirty="0">
                <a:solidFill>
                  <a:srgbClr val="2C3D4D"/>
                </a:solidFill>
              </a:rPr>
              <a:t>Funding targeted to extremely low-income (30% AMI)</a:t>
            </a:r>
          </a:p>
          <a:p>
            <a:r>
              <a:rPr lang="en-US" sz="2700" dirty="0">
                <a:solidFill>
                  <a:srgbClr val="2C3D4D"/>
                </a:solidFill>
              </a:rPr>
              <a:t>Funding available for acquisition, rehabilitation and new construction</a:t>
            </a:r>
          </a:p>
          <a:p>
            <a:r>
              <a:rPr lang="en-US" sz="2700" dirty="0">
                <a:solidFill>
                  <a:srgbClr val="2C3D4D"/>
                </a:solidFill>
              </a:rPr>
              <a:t>Rental housing has a minimum 30 year affordability period</a:t>
            </a:r>
          </a:p>
          <a:p>
            <a:endParaRPr lang="en-US" dirty="0">
              <a:solidFill>
                <a:srgbClr val="2C3D4D"/>
              </a:solidFill>
            </a:endParaRPr>
          </a:p>
          <a:p>
            <a:pPr lvl="1">
              <a:lnSpc>
                <a:spcPct val="100000"/>
              </a:lnSpc>
              <a:spcBef>
                <a:spcPts val="0"/>
              </a:spcBef>
            </a:pPr>
            <a:endParaRPr lang="en-US" dirty="0">
              <a:solidFill>
                <a:srgbClr val="27343F"/>
              </a:solidFill>
            </a:endParaRPr>
          </a:p>
        </p:txBody>
      </p:sp>
    </p:spTree>
    <p:extLst>
      <p:ext uri="{BB962C8B-B14F-4D97-AF65-F5344CB8AC3E}">
        <p14:creationId xmlns:p14="http://schemas.microsoft.com/office/powerpoint/2010/main" val="35412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8"/>
            <a:ext cx="8158734" cy="4556888"/>
          </a:xfrm>
        </p:spPr>
        <p:txBody>
          <a:bodyPr>
            <a:normAutofit/>
          </a:bodyPr>
          <a:lstStyle/>
          <a:p>
            <a:pPr marL="0" indent="0">
              <a:buNone/>
            </a:pPr>
            <a:r>
              <a:rPr lang="en-US" sz="3200" dirty="0">
                <a:solidFill>
                  <a:srgbClr val="2C3D4D"/>
                </a:solidFill>
              </a:rPr>
              <a:t>Housing Trust Fund (HTF)</a:t>
            </a:r>
          </a:p>
          <a:p>
            <a:r>
              <a:rPr lang="en-US" sz="2500" dirty="0">
                <a:solidFill>
                  <a:srgbClr val="2C3D4D"/>
                </a:solidFill>
              </a:rPr>
              <a:t>Housing Trust Fund Allocation Plan outlines federal requirements and SDHDA preferences</a:t>
            </a:r>
          </a:p>
          <a:p>
            <a:r>
              <a:rPr lang="en-US" sz="2500" dirty="0">
                <a:solidFill>
                  <a:srgbClr val="2C3D4D"/>
                </a:solidFill>
              </a:rPr>
              <a:t>$600,000 set-aside for housing developed on Indian Reservations and $600,000 for Special Needs Housing</a:t>
            </a:r>
          </a:p>
          <a:p>
            <a:r>
              <a:rPr lang="en-US" sz="2500" dirty="0">
                <a:solidFill>
                  <a:srgbClr val="2C3D4D"/>
                </a:solidFill>
              </a:rPr>
              <a:t>HTF subsidy limits established by bedroom size and location</a:t>
            </a:r>
          </a:p>
          <a:p>
            <a:r>
              <a:rPr lang="en-US" sz="2500" dirty="0">
                <a:solidFill>
                  <a:srgbClr val="2C3D4D"/>
                </a:solidFill>
              </a:rPr>
              <a:t>Funding is competitive and applications are scored and ranked</a:t>
            </a:r>
          </a:p>
          <a:p>
            <a:r>
              <a:rPr lang="en-US" sz="2500" dirty="0">
                <a:solidFill>
                  <a:srgbClr val="2C3D4D"/>
                </a:solidFill>
              </a:rPr>
              <a:t>Applications due the last working day of July</a:t>
            </a:r>
          </a:p>
          <a:p>
            <a:pPr lvl="1">
              <a:lnSpc>
                <a:spcPct val="100000"/>
              </a:lnSpc>
              <a:spcBef>
                <a:spcPts val="0"/>
              </a:spcBef>
            </a:pPr>
            <a:endParaRPr lang="en-US" dirty="0">
              <a:solidFill>
                <a:srgbClr val="27343F"/>
              </a:solidFill>
            </a:endParaRPr>
          </a:p>
        </p:txBody>
      </p:sp>
    </p:spTree>
    <p:extLst>
      <p:ext uri="{BB962C8B-B14F-4D97-AF65-F5344CB8AC3E}">
        <p14:creationId xmlns:p14="http://schemas.microsoft.com/office/powerpoint/2010/main" val="8494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8"/>
            <a:ext cx="8158734" cy="4556888"/>
          </a:xfrm>
        </p:spPr>
        <p:txBody>
          <a:bodyPr>
            <a:normAutofit/>
          </a:bodyPr>
          <a:lstStyle/>
          <a:p>
            <a:pPr marL="0" indent="0">
              <a:buNone/>
            </a:pPr>
            <a:r>
              <a:rPr lang="en-US" sz="3200" dirty="0">
                <a:solidFill>
                  <a:srgbClr val="2C3D4D"/>
                </a:solidFill>
              </a:rPr>
              <a:t>Housing Trust Fund (HTF)</a:t>
            </a:r>
          </a:p>
          <a:p>
            <a:pPr>
              <a:lnSpc>
                <a:spcPct val="100000"/>
              </a:lnSpc>
              <a:spcBef>
                <a:spcPts val="0"/>
              </a:spcBef>
            </a:pPr>
            <a:r>
              <a:rPr lang="en-US" dirty="0">
                <a:solidFill>
                  <a:srgbClr val="27343F"/>
                </a:solidFill>
              </a:rPr>
              <a:t>For FY2020, reserved $2.4 million in funding</a:t>
            </a:r>
          </a:p>
          <a:p>
            <a:pPr>
              <a:lnSpc>
                <a:spcPct val="100000"/>
              </a:lnSpc>
              <a:spcBef>
                <a:spcPts val="0"/>
              </a:spcBef>
            </a:pPr>
            <a:r>
              <a:rPr lang="en-US" dirty="0">
                <a:solidFill>
                  <a:srgbClr val="27343F"/>
                </a:solidFill>
              </a:rPr>
              <a:t>Applications are due the last working day of July</a:t>
            </a:r>
          </a:p>
          <a:p>
            <a:pPr>
              <a:lnSpc>
                <a:spcPct val="100000"/>
              </a:lnSpc>
              <a:spcBef>
                <a:spcPts val="0"/>
              </a:spcBef>
            </a:pPr>
            <a:r>
              <a:rPr lang="en-US" dirty="0">
                <a:solidFill>
                  <a:srgbClr val="27343F"/>
                </a:solidFill>
              </a:rPr>
              <a:t>Cumulative since 2016</a:t>
            </a:r>
          </a:p>
          <a:p>
            <a:pPr lvl="1">
              <a:lnSpc>
                <a:spcPct val="100000"/>
              </a:lnSpc>
              <a:spcBef>
                <a:spcPts val="0"/>
              </a:spcBef>
            </a:pPr>
            <a:r>
              <a:rPr lang="en-US" dirty="0">
                <a:solidFill>
                  <a:srgbClr val="27343F"/>
                </a:solidFill>
              </a:rPr>
              <a:t>Over $12.3 million in HTF dollars committed </a:t>
            </a:r>
          </a:p>
          <a:p>
            <a:pPr lvl="1">
              <a:lnSpc>
                <a:spcPct val="100000"/>
              </a:lnSpc>
              <a:spcBef>
                <a:spcPts val="0"/>
              </a:spcBef>
            </a:pPr>
            <a:r>
              <a:rPr lang="en-US" dirty="0">
                <a:solidFill>
                  <a:srgbClr val="27343F"/>
                </a:solidFill>
              </a:rPr>
              <a:t>Completion of 462 units totaling $69,184,065</a:t>
            </a:r>
          </a:p>
          <a:p>
            <a:pPr lvl="1">
              <a:lnSpc>
                <a:spcPct val="100000"/>
              </a:lnSpc>
              <a:spcBef>
                <a:spcPts val="0"/>
              </a:spcBef>
            </a:pPr>
            <a:r>
              <a:rPr lang="en-US" dirty="0">
                <a:solidFill>
                  <a:srgbClr val="27343F"/>
                </a:solidFill>
              </a:rPr>
              <a:t>91% of HTF funds to new construction, 9% for rehabilitation</a:t>
            </a:r>
          </a:p>
          <a:p>
            <a:pPr lvl="1">
              <a:lnSpc>
                <a:spcPct val="100000"/>
              </a:lnSpc>
              <a:spcBef>
                <a:spcPts val="0"/>
              </a:spcBef>
            </a:pPr>
            <a:endParaRPr lang="en-US" dirty="0">
              <a:solidFill>
                <a:srgbClr val="27343F"/>
              </a:solidFill>
            </a:endParaRPr>
          </a:p>
        </p:txBody>
      </p:sp>
    </p:spTree>
    <p:extLst>
      <p:ext uri="{BB962C8B-B14F-4D97-AF65-F5344CB8AC3E}">
        <p14:creationId xmlns:p14="http://schemas.microsoft.com/office/powerpoint/2010/main" val="1822456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071"/>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390111" y="1706886"/>
            <a:ext cx="8158734" cy="4351338"/>
          </a:xfrm>
        </p:spPr>
        <p:txBody>
          <a:bodyPr>
            <a:normAutofit lnSpcReduction="10000"/>
          </a:bodyPr>
          <a:lstStyle/>
          <a:p>
            <a:pPr marL="0" indent="0">
              <a:buNone/>
            </a:pPr>
            <a:r>
              <a:rPr lang="en-US" sz="3600" b="1" dirty="0">
                <a:solidFill>
                  <a:srgbClr val="2C3D4D"/>
                </a:solidFill>
              </a:rPr>
              <a:t>Governor’s House Program</a:t>
            </a:r>
          </a:p>
          <a:p>
            <a:r>
              <a:rPr lang="en-US" dirty="0">
                <a:solidFill>
                  <a:srgbClr val="2C3D4D"/>
                </a:solidFill>
              </a:rPr>
              <a:t>Affordable housing for qualified families</a:t>
            </a:r>
          </a:p>
          <a:p>
            <a:r>
              <a:rPr lang="en-US" dirty="0">
                <a:solidFill>
                  <a:srgbClr val="2C3D4D"/>
                </a:solidFill>
              </a:rPr>
              <a:t>Inmate Training Program</a:t>
            </a:r>
          </a:p>
          <a:p>
            <a:r>
              <a:rPr lang="en-US" dirty="0">
                <a:solidFill>
                  <a:srgbClr val="2C3D4D"/>
                </a:solidFill>
              </a:rPr>
              <a:t>Economic Development tool</a:t>
            </a:r>
          </a:p>
          <a:p>
            <a:r>
              <a:rPr lang="en-US" dirty="0">
                <a:solidFill>
                  <a:srgbClr val="2C3D4D"/>
                </a:solidFill>
              </a:rPr>
              <a:t>Started in 1996 by then Governor Bill </a:t>
            </a:r>
            <a:r>
              <a:rPr lang="en-US" dirty="0" err="1">
                <a:solidFill>
                  <a:srgbClr val="2C3D4D"/>
                </a:solidFill>
              </a:rPr>
              <a:t>Janklow</a:t>
            </a:r>
            <a:endParaRPr lang="en-US" dirty="0">
              <a:solidFill>
                <a:srgbClr val="2C3D4D"/>
              </a:solidFill>
            </a:endParaRPr>
          </a:p>
          <a:p>
            <a:r>
              <a:rPr lang="en-US" dirty="0">
                <a:solidFill>
                  <a:srgbClr val="2C3D4D"/>
                </a:solidFill>
              </a:rPr>
              <a:t>Moved to Mike Durfee State Prison in 1997 and expanded to include all South Dakotans under income limits</a:t>
            </a:r>
          </a:p>
          <a:p>
            <a:pPr marL="0" indent="0" algn="ctr">
              <a:buNone/>
            </a:pPr>
            <a:r>
              <a:rPr lang="en-US" sz="3200" b="1" dirty="0">
                <a:solidFill>
                  <a:srgbClr val="2C3D4D"/>
                </a:solidFill>
              </a:rPr>
              <a:t>Receives no direct state taxpayer dollars</a:t>
            </a:r>
          </a:p>
        </p:txBody>
      </p:sp>
    </p:spTree>
    <p:extLst>
      <p:ext uri="{BB962C8B-B14F-4D97-AF65-F5344CB8AC3E}">
        <p14:creationId xmlns:p14="http://schemas.microsoft.com/office/powerpoint/2010/main" val="213297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8"/>
            <a:ext cx="8158734" cy="4556888"/>
          </a:xfrm>
        </p:spPr>
        <p:txBody>
          <a:bodyPr>
            <a:normAutofit/>
          </a:bodyPr>
          <a:lstStyle/>
          <a:p>
            <a:pPr marL="0" indent="0">
              <a:buNone/>
            </a:pPr>
            <a:r>
              <a:rPr lang="en-US" sz="3200" dirty="0">
                <a:solidFill>
                  <a:srgbClr val="2C3D4D"/>
                </a:solidFill>
              </a:rPr>
              <a:t>Community</a:t>
            </a:r>
            <a:r>
              <a:rPr lang="en-US" sz="3200" dirty="0">
                <a:solidFill>
                  <a:srgbClr val="27343F"/>
                </a:solidFill>
              </a:rPr>
              <a:t> Housing Development Program</a:t>
            </a:r>
          </a:p>
          <a:p>
            <a:r>
              <a:rPr lang="en-US" dirty="0">
                <a:solidFill>
                  <a:srgbClr val="27343F"/>
                </a:solidFill>
              </a:rPr>
              <a:t>Construction and permanent loans financed with SDHDA reserve funds</a:t>
            </a:r>
          </a:p>
          <a:p>
            <a:r>
              <a:rPr lang="en-US" dirty="0">
                <a:solidFill>
                  <a:srgbClr val="27343F"/>
                </a:solidFill>
              </a:rPr>
              <a:t>Loan term up to 30 years with interest rates based on market</a:t>
            </a:r>
          </a:p>
          <a:p>
            <a:r>
              <a:rPr lang="en-US" dirty="0">
                <a:solidFill>
                  <a:srgbClr val="27343F"/>
                </a:solidFill>
              </a:rPr>
              <a:t>Financing up to 100% for nonprofit owners or 90% for profit owners</a:t>
            </a:r>
          </a:p>
          <a:p>
            <a:r>
              <a:rPr lang="en-US" dirty="0">
                <a:solidFill>
                  <a:srgbClr val="27343F"/>
                </a:solidFill>
              </a:rPr>
              <a:t>Financing for new construction or acquisition and substantial rehabilitation of rental properties</a:t>
            </a:r>
          </a:p>
          <a:p>
            <a:pPr lvl="1">
              <a:lnSpc>
                <a:spcPct val="100000"/>
              </a:lnSpc>
              <a:spcBef>
                <a:spcPts val="0"/>
              </a:spcBef>
            </a:pPr>
            <a:endParaRPr lang="en-US" dirty="0">
              <a:solidFill>
                <a:srgbClr val="27343F"/>
              </a:solidFill>
            </a:endParaRPr>
          </a:p>
        </p:txBody>
      </p:sp>
    </p:spTree>
    <p:extLst>
      <p:ext uri="{BB962C8B-B14F-4D97-AF65-F5344CB8AC3E}">
        <p14:creationId xmlns:p14="http://schemas.microsoft.com/office/powerpoint/2010/main" val="59148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8"/>
            <a:ext cx="8158734" cy="4556888"/>
          </a:xfrm>
        </p:spPr>
        <p:txBody>
          <a:bodyPr>
            <a:normAutofit/>
          </a:bodyPr>
          <a:lstStyle/>
          <a:p>
            <a:pPr marL="0" indent="0">
              <a:buNone/>
            </a:pPr>
            <a:r>
              <a:rPr lang="en-US" sz="3200" dirty="0">
                <a:solidFill>
                  <a:srgbClr val="2C3D4D"/>
                </a:solidFill>
              </a:rPr>
              <a:t>Community</a:t>
            </a:r>
            <a:r>
              <a:rPr lang="en-US" sz="3200" dirty="0">
                <a:solidFill>
                  <a:srgbClr val="27343F"/>
                </a:solidFill>
              </a:rPr>
              <a:t> Housing Development Program</a:t>
            </a:r>
          </a:p>
          <a:p>
            <a:r>
              <a:rPr lang="en-US" dirty="0">
                <a:solidFill>
                  <a:srgbClr val="27343F"/>
                </a:solidFill>
              </a:rPr>
              <a:t>Loan amount of $250,000 to $5,000,000</a:t>
            </a:r>
          </a:p>
          <a:p>
            <a:r>
              <a:rPr lang="en-US" dirty="0">
                <a:solidFill>
                  <a:srgbClr val="27343F"/>
                </a:solidFill>
              </a:rPr>
              <a:t>Interest rate 3.5% currently</a:t>
            </a:r>
          </a:p>
          <a:p>
            <a:r>
              <a:rPr lang="en-US" dirty="0">
                <a:solidFill>
                  <a:srgbClr val="27343F"/>
                </a:solidFill>
              </a:rPr>
              <a:t>At least 50% of the housing units must be restricted at or below 120% AMI </a:t>
            </a:r>
            <a:r>
              <a:rPr lang="mr-IN" dirty="0">
                <a:solidFill>
                  <a:srgbClr val="27343F"/>
                </a:solidFill>
              </a:rPr>
              <a:t>–</a:t>
            </a:r>
            <a:r>
              <a:rPr lang="en-US" dirty="0">
                <a:solidFill>
                  <a:srgbClr val="27343F"/>
                </a:solidFill>
              </a:rPr>
              <a:t> workforce housing</a:t>
            </a:r>
          </a:p>
          <a:p>
            <a:r>
              <a:rPr lang="en-US" dirty="0">
                <a:solidFill>
                  <a:srgbClr val="27343F"/>
                </a:solidFill>
              </a:rPr>
              <a:t>$17,753,423 committed to date creating or rehabbing 264 units</a:t>
            </a:r>
          </a:p>
          <a:p>
            <a:pPr lvl="1">
              <a:lnSpc>
                <a:spcPct val="100000"/>
              </a:lnSpc>
              <a:spcBef>
                <a:spcPts val="0"/>
              </a:spcBef>
            </a:pPr>
            <a:endParaRPr lang="en-US" dirty="0">
              <a:solidFill>
                <a:srgbClr val="27343F"/>
              </a:solidFill>
            </a:endParaRPr>
          </a:p>
        </p:txBody>
      </p:sp>
    </p:spTree>
    <p:extLst>
      <p:ext uri="{BB962C8B-B14F-4D97-AF65-F5344CB8AC3E}">
        <p14:creationId xmlns:p14="http://schemas.microsoft.com/office/powerpoint/2010/main" val="74599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8"/>
            <a:ext cx="8158734" cy="4556888"/>
          </a:xfrm>
        </p:spPr>
        <p:txBody>
          <a:bodyPr>
            <a:normAutofit fontScale="92500" lnSpcReduction="20000"/>
          </a:bodyPr>
          <a:lstStyle/>
          <a:p>
            <a:pPr marL="0" indent="0">
              <a:buNone/>
            </a:pPr>
            <a:r>
              <a:rPr lang="en-US" sz="3200" dirty="0">
                <a:solidFill>
                  <a:srgbClr val="2C3D4D"/>
                </a:solidFill>
              </a:rPr>
              <a:t>Multifamily</a:t>
            </a:r>
            <a:r>
              <a:rPr lang="en-US" sz="3200" dirty="0">
                <a:solidFill>
                  <a:srgbClr val="27343F"/>
                </a:solidFill>
              </a:rPr>
              <a:t> Bond Financing</a:t>
            </a:r>
          </a:p>
          <a:p>
            <a:r>
              <a:rPr lang="en-US" dirty="0">
                <a:solidFill>
                  <a:srgbClr val="27343F"/>
                </a:solidFill>
              </a:rPr>
              <a:t>Permanent and construction loans through the sale of tax-exempt or taxable revenue bonds</a:t>
            </a:r>
          </a:p>
          <a:p>
            <a:r>
              <a:rPr lang="en-US" dirty="0">
                <a:solidFill>
                  <a:srgbClr val="27343F"/>
                </a:solidFill>
              </a:rPr>
              <a:t>Loan term for up to 50 years with interest rate based on market</a:t>
            </a:r>
          </a:p>
          <a:p>
            <a:r>
              <a:rPr lang="en-US" dirty="0">
                <a:solidFill>
                  <a:srgbClr val="27343F"/>
                </a:solidFill>
              </a:rPr>
              <a:t>Financing up to 100% for nonprofit owners or 90% for profit owners, credit enhancements necessary</a:t>
            </a:r>
          </a:p>
          <a:p>
            <a:r>
              <a:rPr lang="en-US" dirty="0">
                <a:solidFill>
                  <a:srgbClr val="27343F"/>
                </a:solidFill>
              </a:rPr>
              <a:t>Financing for new construction or acquisition and substantial rehabiliation of rental properties</a:t>
            </a:r>
          </a:p>
          <a:p>
            <a:r>
              <a:rPr lang="en-US" dirty="0">
                <a:solidFill>
                  <a:srgbClr val="27343F"/>
                </a:solidFill>
              </a:rPr>
              <a:t>Typically for large multifamily developments</a:t>
            </a:r>
          </a:p>
          <a:p>
            <a:r>
              <a:rPr lang="en-US" dirty="0">
                <a:solidFill>
                  <a:srgbClr val="27343F"/>
                </a:solidFill>
              </a:rPr>
              <a:t>1,115,105 tax credits totaling $32,164,500 in equity for 423 units created/rehabbed to date </a:t>
            </a:r>
          </a:p>
          <a:p>
            <a:pPr lvl="1">
              <a:lnSpc>
                <a:spcPct val="100000"/>
              </a:lnSpc>
              <a:spcBef>
                <a:spcPts val="0"/>
              </a:spcBef>
            </a:pPr>
            <a:endParaRPr lang="en-US" dirty="0">
              <a:solidFill>
                <a:srgbClr val="27343F"/>
              </a:solidFill>
            </a:endParaRPr>
          </a:p>
        </p:txBody>
      </p:sp>
    </p:spTree>
    <p:extLst>
      <p:ext uri="{BB962C8B-B14F-4D97-AF65-F5344CB8AC3E}">
        <p14:creationId xmlns:p14="http://schemas.microsoft.com/office/powerpoint/2010/main" val="151929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628650" y="1971928"/>
            <a:ext cx="8158734" cy="4556888"/>
          </a:xfrm>
        </p:spPr>
        <p:txBody>
          <a:bodyPr>
            <a:normAutofit lnSpcReduction="10000"/>
          </a:bodyPr>
          <a:lstStyle/>
          <a:p>
            <a:pPr marL="0" indent="0">
              <a:buNone/>
            </a:pPr>
            <a:r>
              <a:rPr lang="en-US" sz="3200" dirty="0">
                <a:solidFill>
                  <a:srgbClr val="2C3D4D"/>
                </a:solidFill>
              </a:rPr>
              <a:t>Housing</a:t>
            </a:r>
            <a:r>
              <a:rPr lang="en-US" sz="3200" dirty="0">
                <a:solidFill>
                  <a:srgbClr val="27343F"/>
                </a:solidFill>
              </a:rPr>
              <a:t> Needs Study Program</a:t>
            </a:r>
          </a:p>
          <a:p>
            <a:r>
              <a:rPr lang="en-US" dirty="0">
                <a:solidFill>
                  <a:srgbClr val="27343F"/>
                </a:solidFill>
              </a:rPr>
              <a:t>Incentive program to help communities conduct housing needs studies</a:t>
            </a:r>
          </a:p>
          <a:p>
            <a:r>
              <a:rPr lang="en-US" dirty="0">
                <a:solidFill>
                  <a:srgbClr val="27343F"/>
                </a:solidFill>
              </a:rPr>
              <a:t>Communities with populations of 10,000 or less are eligible</a:t>
            </a:r>
          </a:p>
          <a:p>
            <a:r>
              <a:rPr lang="en-US" dirty="0">
                <a:solidFill>
                  <a:srgbClr val="27343F"/>
                </a:solidFill>
              </a:rPr>
              <a:t>SDHDA provide grant funding for up to $5,000 per study </a:t>
            </a:r>
            <a:r>
              <a:rPr lang="mr-IN" dirty="0">
                <a:solidFill>
                  <a:srgbClr val="27343F"/>
                </a:solidFill>
              </a:rPr>
              <a:t>–</a:t>
            </a:r>
            <a:r>
              <a:rPr lang="en-US" dirty="0">
                <a:solidFill>
                  <a:srgbClr val="27343F"/>
                </a:solidFill>
              </a:rPr>
              <a:t> 50% of the cost</a:t>
            </a:r>
          </a:p>
          <a:p>
            <a:r>
              <a:rPr lang="en-US" dirty="0">
                <a:solidFill>
                  <a:srgbClr val="27343F"/>
                </a:solidFill>
              </a:rPr>
              <a:t>Partner with Community Partners Research, Inc. of Faribault, MN</a:t>
            </a:r>
          </a:p>
          <a:p>
            <a:r>
              <a:rPr lang="en-US" dirty="0">
                <a:solidFill>
                  <a:srgbClr val="27343F"/>
                </a:solidFill>
              </a:rPr>
              <a:t>To date, 79 studies approved, $313,000 in funding</a:t>
            </a:r>
          </a:p>
          <a:p>
            <a:pPr lvl="1">
              <a:lnSpc>
                <a:spcPct val="100000"/>
              </a:lnSpc>
              <a:spcBef>
                <a:spcPts val="0"/>
              </a:spcBef>
            </a:pPr>
            <a:endParaRPr lang="en-US" dirty="0">
              <a:solidFill>
                <a:srgbClr val="27343F"/>
              </a:solidFill>
            </a:endParaRPr>
          </a:p>
        </p:txBody>
      </p:sp>
    </p:spTree>
    <p:extLst>
      <p:ext uri="{BB962C8B-B14F-4D97-AF65-F5344CB8AC3E}">
        <p14:creationId xmlns:p14="http://schemas.microsoft.com/office/powerpoint/2010/main" val="119254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BA8475B-20C8-2643-8453-41B1A3115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MULTIFAMILY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18" name="TextBox 17">
            <a:extLst>
              <a:ext uri="{FF2B5EF4-FFF2-40B4-BE49-F238E27FC236}">
                <a16:creationId xmlns:a16="http://schemas.microsoft.com/office/drawing/2014/main" id="{C936E936-D1E2-404E-BABA-D6A6E7431324}"/>
              </a:ext>
            </a:extLst>
          </p:cNvPr>
          <p:cNvSpPr txBox="1"/>
          <p:nvPr/>
        </p:nvSpPr>
        <p:spPr>
          <a:xfrm>
            <a:off x="5186323" y="3285650"/>
            <a:ext cx="3703930" cy="1077218"/>
          </a:xfrm>
          <a:prstGeom prst="rect">
            <a:avLst/>
          </a:prstGeom>
          <a:noFill/>
        </p:spPr>
        <p:txBody>
          <a:bodyPr wrap="square" rtlCol="0">
            <a:spAutoFit/>
          </a:bodyPr>
          <a:lstStyle/>
          <a:p>
            <a:pPr algn="ctr"/>
            <a:r>
              <a:rPr lang="en-US" sz="2400" b="1" dirty="0"/>
              <a:t>DeNeil Taylor</a:t>
            </a:r>
          </a:p>
          <a:p>
            <a:pPr algn="ctr"/>
            <a:r>
              <a:rPr lang="en-US" sz="2000" b="1" dirty="0">
                <a:solidFill>
                  <a:schemeClr val="tx2"/>
                </a:solidFill>
              </a:rPr>
              <a:t>Housing Development Officer</a:t>
            </a:r>
          </a:p>
          <a:p>
            <a:pPr algn="ctr"/>
            <a:r>
              <a:rPr lang="en-US" sz="2000" dirty="0"/>
              <a:t>deneil@sdhda.org 605-773-4247</a:t>
            </a:r>
          </a:p>
        </p:txBody>
      </p:sp>
      <p:sp>
        <p:nvSpPr>
          <p:cNvPr id="25" name="TextBox 24">
            <a:extLst>
              <a:ext uri="{FF2B5EF4-FFF2-40B4-BE49-F238E27FC236}">
                <a16:creationId xmlns:a16="http://schemas.microsoft.com/office/drawing/2014/main" id="{51758FD5-C6F4-E34B-972A-28CB1D09F700}"/>
              </a:ext>
            </a:extLst>
          </p:cNvPr>
          <p:cNvSpPr txBox="1"/>
          <p:nvPr/>
        </p:nvSpPr>
        <p:spPr>
          <a:xfrm>
            <a:off x="1099930" y="1869107"/>
            <a:ext cx="6944139" cy="1323439"/>
          </a:xfrm>
          <a:prstGeom prst="rect">
            <a:avLst/>
          </a:prstGeom>
          <a:noFill/>
        </p:spPr>
        <p:txBody>
          <a:bodyPr wrap="square" rtlCol="0">
            <a:spAutoFit/>
          </a:bodyPr>
          <a:lstStyle/>
          <a:p>
            <a:pPr algn="ctr"/>
            <a:r>
              <a:rPr lang="en-US" sz="3200" b="1" dirty="0"/>
              <a:t>Chas Olson</a:t>
            </a:r>
          </a:p>
          <a:p>
            <a:pPr algn="ctr"/>
            <a:r>
              <a:rPr lang="en-US" sz="2400" b="1" dirty="0">
                <a:solidFill>
                  <a:schemeClr val="tx2"/>
                </a:solidFill>
              </a:rPr>
              <a:t>Director – Multifamily Development</a:t>
            </a:r>
          </a:p>
          <a:p>
            <a:pPr algn="ctr"/>
            <a:r>
              <a:rPr lang="en-US" sz="2400" dirty="0">
                <a:hlinkClick r:id="rId3"/>
              </a:rPr>
              <a:t>Chas@sdhda.org</a:t>
            </a:r>
            <a:r>
              <a:rPr lang="en-US" sz="2400" dirty="0"/>
              <a:t> 605-773-4132</a:t>
            </a:r>
          </a:p>
        </p:txBody>
      </p:sp>
      <p:sp>
        <p:nvSpPr>
          <p:cNvPr id="28" name="TextBox 27">
            <a:extLst>
              <a:ext uri="{FF2B5EF4-FFF2-40B4-BE49-F238E27FC236}">
                <a16:creationId xmlns:a16="http://schemas.microsoft.com/office/drawing/2014/main" id="{6B210625-B7A0-1045-8DA7-A07480B7BF02}"/>
              </a:ext>
            </a:extLst>
          </p:cNvPr>
          <p:cNvSpPr txBox="1"/>
          <p:nvPr/>
        </p:nvSpPr>
        <p:spPr>
          <a:xfrm>
            <a:off x="78943" y="3290651"/>
            <a:ext cx="3878735" cy="1077218"/>
          </a:xfrm>
          <a:prstGeom prst="rect">
            <a:avLst/>
          </a:prstGeom>
          <a:noFill/>
        </p:spPr>
        <p:txBody>
          <a:bodyPr wrap="square" rtlCol="0">
            <a:spAutoFit/>
          </a:bodyPr>
          <a:lstStyle/>
          <a:p>
            <a:pPr algn="ctr"/>
            <a:r>
              <a:rPr lang="en-US" sz="2400" b="1" dirty="0"/>
              <a:t>Amy Eldridge</a:t>
            </a:r>
          </a:p>
          <a:p>
            <a:pPr algn="ctr"/>
            <a:r>
              <a:rPr lang="en-US" sz="2000" b="1" dirty="0">
                <a:solidFill>
                  <a:schemeClr val="tx2"/>
                </a:solidFill>
              </a:rPr>
              <a:t>Housing Development Officer</a:t>
            </a:r>
          </a:p>
          <a:p>
            <a:pPr algn="ctr"/>
            <a:r>
              <a:rPr lang="en-US" sz="2000" dirty="0">
                <a:hlinkClick r:id="rId4"/>
              </a:rPr>
              <a:t>amy@sdhda.org</a:t>
            </a:r>
            <a:r>
              <a:rPr lang="en-US" sz="2000" dirty="0"/>
              <a:t> 605-773-2467</a:t>
            </a:r>
          </a:p>
        </p:txBody>
      </p:sp>
      <p:sp>
        <p:nvSpPr>
          <p:cNvPr id="37" name="TextBox 36">
            <a:extLst>
              <a:ext uri="{FF2B5EF4-FFF2-40B4-BE49-F238E27FC236}">
                <a16:creationId xmlns:a16="http://schemas.microsoft.com/office/drawing/2014/main" id="{9526CF8B-F88D-8442-A92D-0AA096686C8A}"/>
              </a:ext>
            </a:extLst>
          </p:cNvPr>
          <p:cNvSpPr txBox="1"/>
          <p:nvPr/>
        </p:nvSpPr>
        <p:spPr>
          <a:xfrm>
            <a:off x="1511380" y="4381339"/>
            <a:ext cx="6121237" cy="1077218"/>
          </a:xfrm>
          <a:prstGeom prst="rect">
            <a:avLst/>
          </a:prstGeom>
          <a:noFill/>
        </p:spPr>
        <p:txBody>
          <a:bodyPr wrap="square" rtlCol="0">
            <a:spAutoFit/>
          </a:bodyPr>
          <a:lstStyle/>
          <a:p>
            <a:pPr algn="ctr"/>
            <a:r>
              <a:rPr lang="en-US" sz="2400" b="1" dirty="0"/>
              <a:t>Scott Rounds</a:t>
            </a:r>
          </a:p>
          <a:p>
            <a:pPr algn="ctr"/>
            <a:r>
              <a:rPr lang="en-US" sz="2000" b="1" dirty="0">
                <a:solidFill>
                  <a:schemeClr val="tx2"/>
                </a:solidFill>
              </a:rPr>
              <a:t>Housing Development Officer</a:t>
            </a:r>
          </a:p>
          <a:p>
            <a:pPr algn="ctr"/>
            <a:r>
              <a:rPr lang="en-US" sz="2000" dirty="0">
                <a:hlinkClick r:id="rId5"/>
              </a:rPr>
              <a:t>scott@sdhda.org</a:t>
            </a:r>
            <a:r>
              <a:rPr lang="en-US" sz="2000" dirty="0"/>
              <a:t> 605-773-432</a:t>
            </a:r>
          </a:p>
        </p:txBody>
      </p:sp>
    </p:spTree>
    <p:extLst>
      <p:ext uri="{BB962C8B-B14F-4D97-AF65-F5344CB8AC3E}">
        <p14:creationId xmlns:p14="http://schemas.microsoft.com/office/powerpoint/2010/main" val="968344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079C94-6989-1F4B-9B12-8437DF554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7" y="0"/>
            <a:ext cx="9144000" cy="6858000"/>
          </a:xfrm>
          <a:prstGeom prst="rect">
            <a:avLst/>
          </a:prstGeom>
        </p:spPr>
      </p:pic>
      <p:sp>
        <p:nvSpPr>
          <p:cNvPr id="15" name="TextBox 14">
            <a:extLst>
              <a:ext uri="{FF2B5EF4-FFF2-40B4-BE49-F238E27FC236}">
                <a16:creationId xmlns:a16="http://schemas.microsoft.com/office/drawing/2014/main" id="{04400DD7-755D-014E-9469-FCFD800D287E}"/>
              </a:ext>
            </a:extLst>
          </p:cNvPr>
          <p:cNvSpPr txBox="1"/>
          <p:nvPr/>
        </p:nvSpPr>
        <p:spPr>
          <a:xfrm>
            <a:off x="250584" y="2021541"/>
            <a:ext cx="7884761" cy="3785652"/>
          </a:xfrm>
          <a:prstGeom prst="rect">
            <a:avLst/>
          </a:prstGeom>
          <a:noFill/>
        </p:spPr>
        <p:txBody>
          <a:bodyPr wrap="square" rtlCol="0">
            <a:spAutoFit/>
          </a:bodyPr>
          <a:lstStyle/>
          <a:p>
            <a:pPr algn="ctr"/>
            <a:r>
              <a:rPr lang="en-US" sz="6000" b="1" dirty="0"/>
              <a:t>Questions?</a:t>
            </a:r>
          </a:p>
          <a:p>
            <a:pPr algn="ctr"/>
            <a:endParaRPr lang="en-US" sz="6000" b="1" dirty="0"/>
          </a:p>
          <a:p>
            <a:pPr algn="ctr"/>
            <a:r>
              <a:rPr lang="en-US" sz="4800" b="1" dirty="0"/>
              <a:t>Mike Harsma</a:t>
            </a:r>
          </a:p>
          <a:p>
            <a:pPr algn="ctr"/>
            <a:r>
              <a:rPr lang="en-US" sz="3600" b="1" dirty="0">
                <a:solidFill>
                  <a:srgbClr val="5AA6DC"/>
                </a:solidFill>
              </a:rPr>
              <a:t>Director, Single Family Development</a:t>
            </a:r>
          </a:p>
          <a:p>
            <a:pPr algn="ctr"/>
            <a:r>
              <a:rPr lang="en-US" sz="3600" b="1" dirty="0">
                <a:solidFill>
                  <a:srgbClr val="5AA6DC"/>
                </a:solidFill>
                <a:hlinkClick r:id="rId3"/>
              </a:rPr>
              <a:t>mike@sdhda.org</a:t>
            </a:r>
            <a:r>
              <a:rPr lang="en-US" sz="3600" b="1" dirty="0">
                <a:solidFill>
                  <a:srgbClr val="5AA6DC"/>
                </a:solidFill>
              </a:rPr>
              <a:t> 605-773-52369</a:t>
            </a:r>
            <a:endParaRPr lang="en-US" sz="3600" b="1" dirty="0"/>
          </a:p>
        </p:txBody>
      </p:sp>
      <p:sp>
        <p:nvSpPr>
          <p:cNvPr id="16" name="TextBox 15">
            <a:extLst>
              <a:ext uri="{FF2B5EF4-FFF2-40B4-BE49-F238E27FC236}">
                <a16:creationId xmlns:a16="http://schemas.microsoft.com/office/drawing/2014/main" id="{E510E951-4BB9-4B0F-B299-295DBA98AF2E}"/>
              </a:ext>
            </a:extLst>
          </p:cNvPr>
          <p:cNvSpPr txBox="1"/>
          <p:nvPr/>
        </p:nvSpPr>
        <p:spPr>
          <a:xfrm>
            <a:off x="2424610" y="479010"/>
            <a:ext cx="6255025" cy="646331"/>
          </a:xfrm>
          <a:prstGeom prst="rect">
            <a:avLst/>
          </a:prstGeom>
          <a:noFill/>
        </p:spPr>
        <p:txBody>
          <a:bodyPr wrap="square" rtlCol="0">
            <a:spAutoFit/>
          </a:bodyPr>
          <a:lstStyle/>
          <a:p>
            <a:r>
              <a:rPr lang="en-US" sz="3600" dirty="0">
                <a:solidFill>
                  <a:schemeClr val="bg1"/>
                </a:solidFill>
              </a:rPr>
              <a:t>SDPA 2021 Annual Conference</a:t>
            </a:r>
          </a:p>
        </p:txBody>
      </p:sp>
    </p:spTree>
    <p:extLst>
      <p:ext uri="{BB962C8B-B14F-4D97-AF65-F5344CB8AC3E}">
        <p14:creationId xmlns:p14="http://schemas.microsoft.com/office/powerpoint/2010/main" val="3678894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731519" y="1855915"/>
            <a:ext cx="8158734" cy="4351338"/>
          </a:xfrm>
        </p:spPr>
        <p:txBody>
          <a:bodyPr>
            <a:normAutofit fontScale="92500" lnSpcReduction="10000"/>
          </a:bodyPr>
          <a:lstStyle/>
          <a:p>
            <a:pPr marL="0" indent="0">
              <a:buNone/>
            </a:pPr>
            <a:r>
              <a:rPr lang="en-US" sz="3500" dirty="0">
                <a:solidFill>
                  <a:srgbClr val="2C3D4D"/>
                </a:solidFill>
              </a:rPr>
              <a:t>Governor’s House Program</a:t>
            </a:r>
          </a:p>
          <a:p>
            <a:r>
              <a:rPr lang="en-US" dirty="0">
                <a:solidFill>
                  <a:srgbClr val="2C3D4D"/>
                </a:solidFill>
              </a:rPr>
              <a:t>House Price</a:t>
            </a:r>
          </a:p>
          <a:p>
            <a:pPr lvl="1"/>
            <a:r>
              <a:rPr lang="en-US" dirty="0">
                <a:solidFill>
                  <a:srgbClr val="2C3D4D"/>
                </a:solidFill>
              </a:rPr>
              <a:t>$57,700.00 Two-Bedroom</a:t>
            </a:r>
          </a:p>
          <a:p>
            <a:pPr lvl="1"/>
            <a:r>
              <a:rPr lang="en-US" dirty="0">
                <a:solidFill>
                  <a:srgbClr val="2C3D4D"/>
                </a:solidFill>
              </a:rPr>
              <a:t>$68,900.00 Three-Bedroom</a:t>
            </a:r>
          </a:p>
          <a:p>
            <a:r>
              <a:rPr lang="en-US" dirty="0">
                <a:solidFill>
                  <a:srgbClr val="2C3D4D"/>
                </a:solidFill>
              </a:rPr>
              <a:t>Income Qualifications</a:t>
            </a:r>
          </a:p>
          <a:p>
            <a:pPr lvl="1"/>
            <a:r>
              <a:rPr lang="en-US" dirty="0">
                <a:solidFill>
                  <a:srgbClr val="2C3D4D"/>
                </a:solidFill>
              </a:rPr>
              <a:t>70% of state median income for household size of two or less (currently $52,850.00)</a:t>
            </a:r>
          </a:p>
          <a:p>
            <a:pPr lvl="1"/>
            <a:r>
              <a:rPr lang="en-US" dirty="0">
                <a:solidFill>
                  <a:srgbClr val="2C3D4D"/>
                </a:solidFill>
              </a:rPr>
              <a:t>80% of state median income for household size of three or more (currently $60,400.00)</a:t>
            </a:r>
          </a:p>
          <a:p>
            <a:r>
              <a:rPr lang="en-US" dirty="0">
                <a:solidFill>
                  <a:srgbClr val="2C3D4D"/>
                </a:solidFill>
              </a:rPr>
              <a:t>Net Worth Qualifications</a:t>
            </a:r>
          </a:p>
          <a:p>
            <a:pPr lvl="1"/>
            <a:r>
              <a:rPr lang="en-US" dirty="0">
                <a:solidFill>
                  <a:srgbClr val="2C3D4D"/>
                </a:solidFill>
              </a:rPr>
              <a:t>$125,000 for under age 62</a:t>
            </a:r>
          </a:p>
          <a:p>
            <a:pPr lvl="1"/>
            <a:r>
              <a:rPr lang="en-US" dirty="0">
                <a:solidFill>
                  <a:srgbClr val="2C3D4D"/>
                </a:solidFill>
              </a:rPr>
              <a:t>$250,000 for age 62 and older</a:t>
            </a:r>
          </a:p>
        </p:txBody>
      </p:sp>
    </p:spTree>
    <p:extLst>
      <p:ext uri="{BB962C8B-B14F-4D97-AF65-F5344CB8AC3E}">
        <p14:creationId xmlns:p14="http://schemas.microsoft.com/office/powerpoint/2010/main" val="26335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 calcmode="lin" valueType="num">
                                      <p:cBhvr additive="base">
                                        <p:cTn id="29"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 calcmode="lin" valueType="num">
                                      <p:cBhvr additive="base">
                                        <p:cTn id="39"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additive="base">
                                        <p:cTn id="43" dur="500" fill="hold"/>
                                        <p:tgtEl>
                                          <p:spTgt spid="4">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159639" y="2048700"/>
            <a:ext cx="8158734" cy="4351338"/>
          </a:xfrm>
        </p:spPr>
        <p:txBody>
          <a:bodyPr>
            <a:normAutofit/>
          </a:bodyPr>
          <a:lstStyle/>
          <a:p>
            <a:pPr marL="0" indent="0">
              <a:buNone/>
            </a:pPr>
            <a:r>
              <a:rPr lang="en-US" sz="3200" dirty="0">
                <a:solidFill>
                  <a:srgbClr val="2C3D4D"/>
                </a:solidFill>
              </a:rPr>
              <a:t>Governor’s House Program</a:t>
            </a:r>
          </a:p>
          <a:p>
            <a:r>
              <a:rPr lang="en-US" dirty="0">
                <a:solidFill>
                  <a:srgbClr val="2C3D4D"/>
                </a:solidFill>
              </a:rPr>
              <a:t>Sales and Production</a:t>
            </a:r>
          </a:p>
          <a:p>
            <a:pPr lvl="1"/>
            <a:r>
              <a:rPr lang="en-US" dirty="0">
                <a:solidFill>
                  <a:srgbClr val="2C3D4D"/>
                </a:solidFill>
              </a:rPr>
              <a:t>As of 06/31/21</a:t>
            </a:r>
          </a:p>
          <a:p>
            <a:pPr lvl="1"/>
            <a:r>
              <a:rPr lang="en-US" dirty="0">
                <a:solidFill>
                  <a:srgbClr val="2C3D4D"/>
                </a:solidFill>
              </a:rPr>
              <a:t>Sold: 3,036</a:t>
            </a:r>
          </a:p>
          <a:p>
            <a:pPr lvl="1"/>
            <a:r>
              <a:rPr lang="en-US" dirty="0">
                <a:solidFill>
                  <a:srgbClr val="2C3D4D"/>
                </a:solidFill>
              </a:rPr>
              <a:t>Constructed: 2,758</a:t>
            </a:r>
          </a:p>
          <a:p>
            <a:pPr lvl="1"/>
            <a:r>
              <a:rPr lang="en-US" dirty="0">
                <a:solidFill>
                  <a:srgbClr val="2C3D4D"/>
                </a:solidFill>
              </a:rPr>
              <a:t>Delivered: 2,740</a:t>
            </a:r>
          </a:p>
          <a:p>
            <a:pPr lvl="2"/>
            <a:r>
              <a:rPr lang="en-US" dirty="0">
                <a:solidFill>
                  <a:srgbClr val="2C3D4D"/>
                </a:solidFill>
              </a:rPr>
              <a:t>One in every SD county</a:t>
            </a:r>
          </a:p>
          <a:p>
            <a:pPr lvl="1"/>
            <a:r>
              <a:rPr lang="en-US" dirty="0">
                <a:solidFill>
                  <a:srgbClr val="2C3D4D"/>
                </a:solidFill>
              </a:rPr>
              <a:t>Currently employ approx. 165 inmates per day</a:t>
            </a:r>
          </a:p>
        </p:txBody>
      </p:sp>
      <p:pic>
        <p:nvPicPr>
          <p:cNvPr id="5" name="Picture 10" descr="HLS RAP,Spfld0109"/>
          <p:cNvPicPr>
            <a:picLocks noChangeAspect="1" noChangeArrowheads="1"/>
          </p:cNvPicPr>
          <p:nvPr/>
        </p:nvPicPr>
        <p:blipFill>
          <a:blip r:embed="rId3" cstate="print"/>
          <a:srcRect/>
          <a:stretch>
            <a:fillRect/>
          </a:stretch>
        </p:blipFill>
        <p:spPr>
          <a:xfrm>
            <a:off x="4894448" y="1931526"/>
            <a:ext cx="4208306" cy="2802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436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 calcmode="lin" valueType="num">
                                      <p:cBhvr additive="base">
                                        <p:cTn id="29"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 calcmode="lin" valueType="num">
                                      <p:cBhvr additive="base">
                                        <p:cTn id="33"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
                                            <p:txEl>
                                              <p:pRg st="7" end="7"/>
                                            </p:txEl>
                                          </p:spTgt>
                                        </p:tgtEl>
                                        <p:attrNameLst>
                                          <p:attrName>ppt_y</p:attrName>
                                        </p:attrNameLst>
                                      </p:cBhvr>
                                      <p:tavLst>
                                        <p:tav tm="0">
                                          <p:val>
                                            <p:strVal val="#ppt_y"/>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anim calcmode="lin" valueType="num">
                                      <p:cBhvr>
                                        <p:cTn id="38" dur="2000" fill="hold"/>
                                        <p:tgtEl>
                                          <p:spTgt spid="5"/>
                                        </p:tgtEl>
                                        <p:attrNameLst>
                                          <p:attrName>ppt_x</p:attrName>
                                        </p:attrNameLst>
                                      </p:cBhvr>
                                      <p:tavLst>
                                        <p:tav tm="0">
                                          <p:val>
                                            <p:strVal val="#ppt_x"/>
                                          </p:val>
                                        </p:tav>
                                        <p:tav tm="100000">
                                          <p:val>
                                            <p:strVal val="#ppt_x"/>
                                          </p:val>
                                        </p:tav>
                                      </p:tavLst>
                                    </p:anim>
                                    <p:anim calcmode="lin" valueType="num">
                                      <p:cBhvr>
                                        <p:cTn id="3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177143" y="1866990"/>
            <a:ext cx="8158734" cy="4351338"/>
          </a:xfrm>
        </p:spPr>
        <p:txBody>
          <a:bodyPr>
            <a:normAutofit/>
          </a:bodyPr>
          <a:lstStyle/>
          <a:p>
            <a:pPr marL="0" indent="0">
              <a:spcBef>
                <a:spcPts val="500"/>
              </a:spcBef>
              <a:spcAft>
                <a:spcPts val="700"/>
              </a:spcAft>
              <a:buNone/>
            </a:pPr>
            <a:r>
              <a:rPr lang="en-US" sz="3200" dirty="0">
                <a:solidFill>
                  <a:srgbClr val="2C3D4D"/>
                </a:solidFill>
              </a:rPr>
              <a:t>Governor’s House Program</a:t>
            </a:r>
          </a:p>
          <a:p>
            <a:pPr marL="274320">
              <a:lnSpc>
                <a:spcPct val="0"/>
              </a:lnSpc>
              <a:spcBef>
                <a:spcPts val="500"/>
              </a:spcBef>
              <a:spcAft>
                <a:spcPts val="500"/>
              </a:spcAft>
            </a:pPr>
            <a:r>
              <a:rPr lang="en-US" dirty="0">
                <a:solidFill>
                  <a:srgbClr val="2C3D4D"/>
                </a:solidFill>
              </a:rPr>
              <a:t>Three-Bedroom Two-Bath</a:t>
            </a:r>
          </a:p>
          <a:p>
            <a:pPr lvl="1">
              <a:lnSpc>
                <a:spcPct val="50000"/>
              </a:lnSpc>
              <a:spcAft>
                <a:spcPts val="500"/>
              </a:spcAft>
            </a:pPr>
            <a:r>
              <a:rPr lang="en-US" dirty="0">
                <a:solidFill>
                  <a:srgbClr val="2C3D4D"/>
                </a:solidFill>
              </a:rPr>
              <a:t>1200 Square Feet (24’ x 50’)</a:t>
            </a:r>
          </a:p>
          <a:p>
            <a:pPr marL="0" indent="0">
              <a:buNone/>
            </a:pPr>
            <a:endParaRPr lang="en-US" dirty="0">
              <a:solidFill>
                <a:srgbClr val="2C3D4D"/>
              </a:solidFill>
            </a:endParaRPr>
          </a:p>
        </p:txBody>
      </p:sp>
      <p:pic>
        <p:nvPicPr>
          <p:cNvPr id="7" name="Picture 6">
            <a:extLst>
              <a:ext uri="{FF2B5EF4-FFF2-40B4-BE49-F238E27FC236}">
                <a16:creationId xmlns:a16="http://schemas.microsoft.com/office/drawing/2014/main" id="{C5ACFAD9-D812-44C2-A4D5-B1009D94161F}"/>
              </a:ext>
            </a:extLst>
          </p:cNvPr>
          <p:cNvPicPr>
            <a:picLocks noChangeAspect="1"/>
          </p:cNvPicPr>
          <p:nvPr/>
        </p:nvPicPr>
        <p:blipFill>
          <a:blip r:embed="rId3"/>
          <a:stretch>
            <a:fillRect/>
          </a:stretch>
        </p:blipFill>
        <p:spPr>
          <a:xfrm>
            <a:off x="66863" y="2984740"/>
            <a:ext cx="4768469" cy="2718747"/>
          </a:xfrm>
          <a:prstGeom prst="rect">
            <a:avLst/>
          </a:prstGeom>
        </p:spPr>
      </p:pic>
      <p:pic>
        <p:nvPicPr>
          <p:cNvPr id="10" name="Picture 9">
            <a:extLst>
              <a:ext uri="{FF2B5EF4-FFF2-40B4-BE49-F238E27FC236}">
                <a16:creationId xmlns:a16="http://schemas.microsoft.com/office/drawing/2014/main" id="{9C355DAB-CCA7-4E63-9305-CE507FCF1C1C}"/>
              </a:ext>
            </a:extLst>
          </p:cNvPr>
          <p:cNvPicPr>
            <a:picLocks noChangeAspect="1"/>
          </p:cNvPicPr>
          <p:nvPr/>
        </p:nvPicPr>
        <p:blipFill>
          <a:blip r:embed="rId4"/>
          <a:stretch>
            <a:fillRect/>
          </a:stretch>
        </p:blipFill>
        <p:spPr>
          <a:xfrm>
            <a:off x="4880657" y="3098311"/>
            <a:ext cx="4218018" cy="1325563"/>
          </a:xfrm>
          <a:prstGeom prst="rect">
            <a:avLst/>
          </a:prstGeom>
        </p:spPr>
      </p:pic>
    </p:spTree>
    <p:extLst>
      <p:ext uri="{BB962C8B-B14F-4D97-AF65-F5344CB8AC3E}">
        <p14:creationId xmlns:p14="http://schemas.microsoft.com/office/powerpoint/2010/main" val="38220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4" name="Content Placeholder 2"/>
          <p:cNvSpPr>
            <a:spLocks noGrp="1"/>
          </p:cNvSpPr>
          <p:nvPr>
            <p:ph idx="1"/>
          </p:nvPr>
        </p:nvSpPr>
        <p:spPr>
          <a:xfrm>
            <a:off x="177143" y="1866990"/>
            <a:ext cx="8158734" cy="4351338"/>
          </a:xfrm>
        </p:spPr>
        <p:txBody>
          <a:bodyPr>
            <a:normAutofit/>
          </a:bodyPr>
          <a:lstStyle/>
          <a:p>
            <a:pPr marL="0" indent="0">
              <a:spcBef>
                <a:spcPts val="500"/>
              </a:spcBef>
              <a:spcAft>
                <a:spcPts val="700"/>
              </a:spcAft>
              <a:buNone/>
            </a:pPr>
            <a:r>
              <a:rPr lang="en-US" sz="3200" dirty="0">
                <a:solidFill>
                  <a:srgbClr val="2C3D4D"/>
                </a:solidFill>
              </a:rPr>
              <a:t>Governor’s House Program</a:t>
            </a:r>
          </a:p>
          <a:p>
            <a:pPr marL="274320">
              <a:lnSpc>
                <a:spcPct val="0"/>
              </a:lnSpc>
              <a:spcBef>
                <a:spcPts val="500"/>
              </a:spcBef>
              <a:spcAft>
                <a:spcPts val="500"/>
              </a:spcAft>
            </a:pPr>
            <a:r>
              <a:rPr lang="en-US" dirty="0">
                <a:solidFill>
                  <a:srgbClr val="2C3D4D"/>
                </a:solidFill>
              </a:rPr>
              <a:t>Three-Bedroom Narrow Lot</a:t>
            </a:r>
          </a:p>
          <a:p>
            <a:pPr lvl="1">
              <a:lnSpc>
                <a:spcPct val="50000"/>
              </a:lnSpc>
              <a:spcAft>
                <a:spcPts val="500"/>
              </a:spcAft>
            </a:pPr>
            <a:r>
              <a:rPr lang="en-US" dirty="0">
                <a:solidFill>
                  <a:srgbClr val="2C3D4D"/>
                </a:solidFill>
              </a:rPr>
              <a:t>1200 Square Feet (24’ x 50’)</a:t>
            </a:r>
          </a:p>
          <a:p>
            <a:pPr marL="0" indent="0">
              <a:buNone/>
            </a:pPr>
            <a:endParaRPr lang="en-US" dirty="0">
              <a:solidFill>
                <a:srgbClr val="2C3D4D"/>
              </a:solidFill>
            </a:endParaRPr>
          </a:p>
        </p:txBody>
      </p:sp>
      <p:pic>
        <p:nvPicPr>
          <p:cNvPr id="6" name="Picture 5">
            <a:extLst>
              <a:ext uri="{FF2B5EF4-FFF2-40B4-BE49-F238E27FC236}">
                <a16:creationId xmlns:a16="http://schemas.microsoft.com/office/drawing/2014/main" id="{2CA0F194-8235-486A-B8ED-FF0262A0B212}"/>
              </a:ext>
            </a:extLst>
          </p:cNvPr>
          <p:cNvPicPr>
            <a:picLocks noChangeAspect="1"/>
          </p:cNvPicPr>
          <p:nvPr/>
        </p:nvPicPr>
        <p:blipFill>
          <a:blip r:embed="rId3"/>
          <a:stretch>
            <a:fillRect/>
          </a:stretch>
        </p:blipFill>
        <p:spPr>
          <a:xfrm>
            <a:off x="177143" y="3068799"/>
            <a:ext cx="4522376" cy="2618218"/>
          </a:xfrm>
          <a:prstGeom prst="rect">
            <a:avLst/>
          </a:prstGeom>
        </p:spPr>
      </p:pic>
      <p:pic>
        <p:nvPicPr>
          <p:cNvPr id="9" name="Picture 8">
            <a:extLst>
              <a:ext uri="{FF2B5EF4-FFF2-40B4-BE49-F238E27FC236}">
                <a16:creationId xmlns:a16="http://schemas.microsoft.com/office/drawing/2014/main" id="{6C7FBF97-5E11-4EEE-80A1-9CBB21D4AE31}"/>
              </a:ext>
            </a:extLst>
          </p:cNvPr>
          <p:cNvPicPr>
            <a:picLocks noChangeAspect="1"/>
          </p:cNvPicPr>
          <p:nvPr/>
        </p:nvPicPr>
        <p:blipFill>
          <a:blip r:embed="rId4"/>
          <a:stretch>
            <a:fillRect/>
          </a:stretch>
        </p:blipFill>
        <p:spPr>
          <a:xfrm>
            <a:off x="4699519" y="2739830"/>
            <a:ext cx="4339087" cy="2505997"/>
          </a:xfrm>
          <a:prstGeom prst="rect">
            <a:avLst/>
          </a:prstGeom>
        </p:spPr>
      </p:pic>
    </p:spTree>
    <p:extLst>
      <p:ext uri="{BB962C8B-B14F-4D97-AF65-F5344CB8AC3E}">
        <p14:creationId xmlns:p14="http://schemas.microsoft.com/office/powerpoint/2010/main" val="223932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971454" y="265176"/>
            <a:ext cx="5918799" cy="1325563"/>
          </a:xfrm>
        </p:spPr>
        <p:txBody>
          <a:bodyPr>
            <a:normAutofit/>
          </a:bodyPr>
          <a:lstStyle/>
          <a:p>
            <a:r>
              <a:rPr lang="en-US" sz="3200" b="1" dirty="0">
                <a:solidFill>
                  <a:schemeClr val="bg1"/>
                </a:solidFill>
                <a:latin typeface="FjallaOne" panose="02000506040000020004" pitchFamily="2" charset="77"/>
                <a:ea typeface="Abadi MT Condensed Light" charset="0"/>
                <a:cs typeface="Abadi MT Condensed Light" charset="0"/>
              </a:rPr>
              <a:t>SINGLE FAMILY</a:t>
            </a:r>
            <a:br>
              <a:rPr lang="en-US" sz="3200" b="1" dirty="0">
                <a:solidFill>
                  <a:schemeClr val="bg1"/>
                </a:solidFill>
                <a:latin typeface="FjallaOne" panose="02000506040000020004" pitchFamily="2" charset="77"/>
                <a:ea typeface="Abadi MT Condensed Light" charset="0"/>
                <a:cs typeface="Abadi MT Condensed Light" charset="0"/>
              </a:rPr>
            </a:br>
            <a:r>
              <a:rPr lang="en-US" sz="3200" b="1" dirty="0">
                <a:solidFill>
                  <a:schemeClr val="bg1"/>
                </a:solidFill>
                <a:latin typeface="FjallaOne" panose="02000506040000020004" pitchFamily="2" charset="77"/>
                <a:ea typeface="Abadi MT Condensed Light" charset="0"/>
                <a:cs typeface="Abadi MT Condensed Light" charset="0"/>
              </a:rPr>
              <a:t>DEVELOPMENT DIVISION</a:t>
            </a:r>
          </a:p>
        </p:txBody>
      </p:sp>
      <p:sp>
        <p:nvSpPr>
          <p:cNvPr id="6" name="Content Placeholder 5">
            <a:extLst>
              <a:ext uri="{FF2B5EF4-FFF2-40B4-BE49-F238E27FC236}">
                <a16:creationId xmlns:a16="http://schemas.microsoft.com/office/drawing/2014/main" id="{5E15516C-4B95-4D93-A455-A4E37DCE018C}"/>
              </a:ext>
            </a:extLst>
          </p:cNvPr>
          <p:cNvSpPr>
            <a:spLocks noGrp="1"/>
          </p:cNvSpPr>
          <p:nvPr>
            <p:ph idx="1"/>
          </p:nvPr>
        </p:nvSpPr>
        <p:spPr>
          <a:xfrm>
            <a:off x="253747" y="1825625"/>
            <a:ext cx="7886700" cy="4351338"/>
          </a:xfrm>
        </p:spPr>
        <p:txBody>
          <a:bodyPr/>
          <a:lstStyle/>
          <a:p>
            <a:pPr marL="0" indent="0">
              <a:spcBef>
                <a:spcPts val="500"/>
              </a:spcBef>
              <a:spcAft>
                <a:spcPts val="700"/>
              </a:spcAft>
              <a:buNone/>
            </a:pPr>
            <a:r>
              <a:rPr lang="en-US" sz="3200" dirty="0">
                <a:solidFill>
                  <a:srgbClr val="2C3D4D"/>
                </a:solidFill>
              </a:rPr>
              <a:t>Governor’s House Program</a:t>
            </a:r>
          </a:p>
          <a:p>
            <a:pPr marL="274320">
              <a:lnSpc>
                <a:spcPct val="0"/>
              </a:lnSpc>
              <a:spcBef>
                <a:spcPts val="500"/>
              </a:spcBef>
              <a:spcAft>
                <a:spcPts val="500"/>
              </a:spcAft>
            </a:pPr>
            <a:r>
              <a:rPr lang="en-US" dirty="0">
                <a:solidFill>
                  <a:srgbClr val="2C3D4D"/>
                </a:solidFill>
              </a:rPr>
              <a:t>Two-Bedroom Narrow Lot</a:t>
            </a:r>
          </a:p>
          <a:p>
            <a:pPr lvl="1">
              <a:lnSpc>
                <a:spcPct val="50000"/>
              </a:lnSpc>
              <a:spcAft>
                <a:spcPts val="500"/>
              </a:spcAft>
            </a:pPr>
            <a:r>
              <a:rPr lang="en-US" dirty="0">
                <a:solidFill>
                  <a:srgbClr val="2C3D4D"/>
                </a:solidFill>
              </a:rPr>
              <a:t>1008 Square Feet (24’ x 42’)</a:t>
            </a:r>
          </a:p>
          <a:p>
            <a:pPr marL="0" indent="0">
              <a:buNone/>
            </a:pPr>
            <a:endParaRPr lang="en-US" dirty="0"/>
          </a:p>
        </p:txBody>
      </p:sp>
      <p:pic>
        <p:nvPicPr>
          <p:cNvPr id="10" name="Picture 9">
            <a:extLst>
              <a:ext uri="{FF2B5EF4-FFF2-40B4-BE49-F238E27FC236}">
                <a16:creationId xmlns:a16="http://schemas.microsoft.com/office/drawing/2014/main" id="{1200C261-DB95-4E98-BB2C-A67AE12FF8AB}"/>
              </a:ext>
            </a:extLst>
          </p:cNvPr>
          <p:cNvPicPr>
            <a:picLocks noChangeAspect="1"/>
          </p:cNvPicPr>
          <p:nvPr/>
        </p:nvPicPr>
        <p:blipFill>
          <a:blip r:embed="rId3"/>
          <a:stretch>
            <a:fillRect/>
          </a:stretch>
        </p:blipFill>
        <p:spPr>
          <a:xfrm>
            <a:off x="60385" y="3048063"/>
            <a:ext cx="4587571" cy="2981680"/>
          </a:xfrm>
          <a:prstGeom prst="rect">
            <a:avLst/>
          </a:prstGeom>
        </p:spPr>
      </p:pic>
      <p:pic>
        <p:nvPicPr>
          <p:cNvPr id="14" name="Picture 13">
            <a:extLst>
              <a:ext uri="{FF2B5EF4-FFF2-40B4-BE49-F238E27FC236}">
                <a16:creationId xmlns:a16="http://schemas.microsoft.com/office/drawing/2014/main" id="{AC4EA169-A6C4-46DA-981C-D80D11304298}"/>
              </a:ext>
            </a:extLst>
          </p:cNvPr>
          <p:cNvPicPr>
            <a:picLocks noChangeAspect="1"/>
          </p:cNvPicPr>
          <p:nvPr/>
        </p:nvPicPr>
        <p:blipFill>
          <a:blip r:embed="rId4"/>
          <a:stretch>
            <a:fillRect/>
          </a:stretch>
        </p:blipFill>
        <p:spPr>
          <a:xfrm>
            <a:off x="4742011" y="3090658"/>
            <a:ext cx="4148242" cy="2395776"/>
          </a:xfrm>
          <a:prstGeom prst="rect">
            <a:avLst/>
          </a:prstGeom>
        </p:spPr>
      </p:pic>
    </p:spTree>
    <p:extLst>
      <p:ext uri="{BB962C8B-B14F-4D97-AF65-F5344CB8AC3E}">
        <p14:creationId xmlns:p14="http://schemas.microsoft.com/office/powerpoint/2010/main" val="101704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4655</TotalTime>
  <Words>2349</Words>
  <Application>Microsoft Office PowerPoint</Application>
  <PresentationFormat>On-screen Show (4:3)</PresentationFormat>
  <Paragraphs>350</Paragraphs>
  <Slides>45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Abadi MT Condensed Light</vt:lpstr>
      <vt:lpstr>Arial</vt:lpstr>
      <vt:lpstr>Calibri</vt:lpstr>
      <vt:lpstr>Calibri Light</vt:lpstr>
      <vt:lpstr>FjallaOne</vt:lpstr>
      <vt:lpstr>Mangal</vt:lpstr>
      <vt:lpstr>Office Theme</vt:lpstr>
      <vt:lpstr>PowerPoint Presentation</vt:lpstr>
      <vt:lpstr>PowerPoint Presentation</vt:lpstr>
      <vt:lpstr>PowerPoint Presentation</vt:lpstr>
      <vt:lpstr>SINGLE FAMILY DEVELOPMENT DIVISION</vt:lpstr>
      <vt:lpstr>SINGLE FAMILY DEVELOPMENT DIVISION</vt:lpstr>
      <vt:lpstr>SINGLE FAMILY DEVELOPMENT DIVISION</vt:lpstr>
      <vt:lpstr>SINGLE FAMILY DEVELOPMENT DIVISION</vt:lpstr>
      <vt:lpstr>SINGLE FAMILY DEVELOPMENT DIVISION</vt:lpstr>
      <vt:lpstr>SINGLE FAMILY DEVELOPMENT DIVISION</vt:lpstr>
      <vt:lpstr>SINGLE FAMILY DEVELOPMENT DIVISION</vt:lpstr>
      <vt:lpstr>SINGLE FAMILY DEVELOPMENT DIVISION</vt:lpstr>
      <vt:lpstr>SINGLE FAMILY DEVELOPMENT DIVISION</vt:lpstr>
      <vt:lpstr>SINGLE FAMILY DEVELOPMENT DIVISION</vt:lpstr>
      <vt:lpstr>SINGLE FAMILY DEVELOPMENT DIVISION</vt:lpstr>
      <vt:lpstr>SINGLE FAMILY DEVELOPMENT DIVISION</vt:lpstr>
      <vt:lpstr>SINGLE FAMILY DEVELOPMENT DIVISION</vt:lpstr>
      <vt:lpstr>SINGLE FAMILY DEVELOPMENT DIVISION</vt:lpstr>
      <vt:lpstr>SINGLE FAMILY DEVELOPMENT DIVISION</vt:lpstr>
      <vt:lpstr>SINGLE FAMILY DEVELOPMENT DIVISION</vt:lpstr>
      <vt:lpstr>SINGLE FAMILY DEVELOPMENT DIVISION</vt:lpstr>
      <vt:lpstr>SINGLE FAMILY DEVELOPMENT DIVISION</vt:lpstr>
      <vt:lpstr>SINGLE FAMILY DEVELOPMENT DIVISION</vt:lpstr>
      <vt:lpstr>HOMEOWNERSHIP DIVISION</vt:lpstr>
      <vt:lpstr>HOMEOWNERSHIP DIVISION</vt:lpstr>
      <vt:lpstr>HOMEOWNERSHIP DIVISION</vt:lpstr>
      <vt:lpstr>HOMEOWNERSHIP DIVISION</vt:lpstr>
      <vt:lpstr>MULTIFAMILY DEVELOPMENT DIVISION</vt:lpstr>
      <vt:lpstr>MULTIFAMILY DEVELOPMENT DIVISION</vt:lpstr>
      <vt:lpstr>MULTIFAMILY DEVELOPMENT DIVISION</vt:lpstr>
      <vt:lpstr>MULTIFAMILY DEVELOPMENT DIVISION</vt:lpstr>
      <vt:lpstr>MULTIFAMILY DEVELOPMENT DIVISION</vt:lpstr>
      <vt:lpstr>MULTIFAMILY DEVELOPMENT DIVISION</vt:lpstr>
      <vt:lpstr>MULTIFAMILY DEVELOPMENT DIVISION</vt:lpstr>
      <vt:lpstr>MULTIFAMILY DEVELOPMENT DIVISION</vt:lpstr>
      <vt:lpstr>MULTIFAMILY DEVELOPMENT DIVISION</vt:lpstr>
      <vt:lpstr>MULTIFAMILY DEVELOPMENT DIVISION</vt:lpstr>
      <vt:lpstr>MULTIFAMILY DEVELOPMENT DIVISION</vt:lpstr>
      <vt:lpstr>MULTIFAMILY DEVELOPMENT DIVISION</vt:lpstr>
      <vt:lpstr>MULTIFAMILY DEVELOPMENT DIVISION</vt:lpstr>
      <vt:lpstr>MULTIFAMILY DEVELOPMENT DIVISION</vt:lpstr>
      <vt:lpstr>MULTIFAMILY DEVELOPMENT DIVISION</vt:lpstr>
      <vt:lpstr>MULTIFAMILY DEVELOPMENT DIVISION</vt:lpstr>
      <vt:lpstr>MULTIFAMILY DEVELOPMENT DIVISION</vt:lpstr>
      <vt:lpstr>MULTIFAMILY DEVELOPMENT DIVISION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SDHDA Board Member Training</dc:title>
  <dc:creator>Microsoft Office User</dc:creator>
  <cp:lastModifiedBy>Mike Harsma</cp:lastModifiedBy>
  <cp:revision>276</cp:revision>
  <cp:lastPrinted>2021-08-02T12:35:27Z</cp:lastPrinted>
  <dcterms:created xsi:type="dcterms:W3CDTF">2017-09-19T18:09:03Z</dcterms:created>
  <dcterms:modified xsi:type="dcterms:W3CDTF">2021-10-25T20:09:25Z</dcterms:modified>
</cp:coreProperties>
</file>